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handoutMasterIdLst>
    <p:handoutMasterId r:id="rId50"/>
  </p:handoutMasterIdLst>
  <p:sldIdLst>
    <p:sldId id="256" r:id="rId2"/>
    <p:sldId id="489" r:id="rId3"/>
    <p:sldId id="491" r:id="rId4"/>
    <p:sldId id="540" r:id="rId5"/>
    <p:sldId id="551" r:id="rId6"/>
    <p:sldId id="490" r:id="rId7"/>
    <p:sldId id="478" r:id="rId8"/>
    <p:sldId id="541" r:id="rId9"/>
    <p:sldId id="544" r:id="rId10"/>
    <p:sldId id="545" r:id="rId11"/>
    <p:sldId id="483" r:id="rId12"/>
    <p:sldId id="546" r:id="rId13"/>
    <p:sldId id="547" r:id="rId14"/>
    <p:sldId id="548" r:id="rId15"/>
    <p:sldId id="549" r:id="rId16"/>
    <p:sldId id="552" r:id="rId17"/>
    <p:sldId id="550" r:id="rId18"/>
    <p:sldId id="553" r:id="rId19"/>
    <p:sldId id="554" r:id="rId20"/>
    <p:sldId id="555" r:id="rId21"/>
    <p:sldId id="556" r:id="rId22"/>
    <p:sldId id="558" r:id="rId23"/>
    <p:sldId id="560" r:id="rId24"/>
    <p:sldId id="559" r:id="rId25"/>
    <p:sldId id="561" r:id="rId26"/>
    <p:sldId id="571" r:id="rId27"/>
    <p:sldId id="573" r:id="rId28"/>
    <p:sldId id="577" r:id="rId29"/>
    <p:sldId id="563" r:id="rId30"/>
    <p:sldId id="564" r:id="rId31"/>
    <p:sldId id="565" r:id="rId32"/>
    <p:sldId id="566" r:id="rId33"/>
    <p:sldId id="567" r:id="rId34"/>
    <p:sldId id="568" r:id="rId35"/>
    <p:sldId id="575" r:id="rId36"/>
    <p:sldId id="576" r:id="rId37"/>
    <p:sldId id="574" r:id="rId38"/>
    <p:sldId id="522" r:id="rId39"/>
    <p:sldId id="523" r:id="rId40"/>
    <p:sldId id="524" r:id="rId41"/>
    <p:sldId id="525" r:id="rId42"/>
    <p:sldId id="526" r:id="rId43"/>
    <p:sldId id="529" r:id="rId44"/>
    <p:sldId id="530" r:id="rId45"/>
    <p:sldId id="579" r:id="rId46"/>
    <p:sldId id="477" r:id="rId47"/>
    <p:sldId id="313" r:id="rId48"/>
  </p:sldIdLst>
  <p:sldSz cx="9144000" cy="6858000" type="screen4x3"/>
  <p:notesSz cx="7102475" cy="89916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5C14"/>
    <a:srgbClr val="CC9900"/>
    <a:srgbClr val="FFCCFF"/>
    <a:srgbClr val="006600"/>
    <a:srgbClr val="5A9B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265" autoAdjust="0"/>
  </p:normalViewPr>
  <p:slideViewPr>
    <p:cSldViewPr>
      <p:cViewPr varScale="1">
        <p:scale>
          <a:sx n="115" d="100"/>
          <a:sy n="115" d="100"/>
        </p:scale>
        <p:origin x="1362" y="108"/>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5235" name="Rectangle 3"/>
          <p:cNvSpPr>
            <a:spLocks noGrp="1" noChangeArrowheads="1"/>
          </p:cNvSpPr>
          <p:nvPr>
            <p:ph type="dt" sz="quarter" idx="1"/>
          </p:nvPr>
        </p:nvSpPr>
        <p:spPr bwMode="auto">
          <a:xfrm>
            <a:off x="4022725"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95236" name="Rectangle 4"/>
          <p:cNvSpPr>
            <a:spLocks noGrp="1" noChangeArrowheads="1"/>
          </p:cNvSpPr>
          <p:nvPr>
            <p:ph type="ftr" sz="quarter" idx="2"/>
          </p:nvPr>
        </p:nvSpPr>
        <p:spPr bwMode="auto">
          <a:xfrm>
            <a:off x="0"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5237" name="Rectangle 5"/>
          <p:cNvSpPr>
            <a:spLocks noGrp="1" noChangeArrowheads="1"/>
          </p:cNvSpPr>
          <p:nvPr>
            <p:ph type="sldNum" sz="quarter" idx="3"/>
          </p:nvPr>
        </p:nvSpPr>
        <p:spPr bwMode="auto">
          <a:xfrm>
            <a:off x="4022725"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2B1370A-68E3-4CEA-B882-846454DB0CDF}" type="slidenum">
              <a:rPr lang="en-US" altLang="en-US"/>
              <a:pPr>
                <a:defRPr/>
              </a:pPr>
              <a:t>‹#›</a:t>
            </a:fld>
            <a:endParaRPr lang="en-US" altLang="en-US"/>
          </a:p>
        </p:txBody>
      </p:sp>
    </p:spTree>
    <p:extLst>
      <p:ext uri="{BB962C8B-B14F-4D97-AF65-F5344CB8AC3E}">
        <p14:creationId xmlns:p14="http://schemas.microsoft.com/office/powerpoint/2010/main" val="3380708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49263"/>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idx="1"/>
          </p:nvPr>
        </p:nvSpPr>
        <p:spPr>
          <a:xfrm>
            <a:off x="4022725" y="0"/>
            <a:ext cx="3078163" cy="449263"/>
          </a:xfrm>
          <a:prstGeom prst="rect">
            <a:avLst/>
          </a:prstGeom>
        </p:spPr>
        <p:txBody>
          <a:bodyPr vert="horz" lIns="91440" tIns="45720" rIns="91440" bIns="45720" rtlCol="0"/>
          <a:lstStyle>
            <a:lvl1pPr algn="r" eaLnBrk="1" hangingPunct="1">
              <a:defRPr sz="1200">
                <a:latin typeface="Arial" charset="0"/>
              </a:defRPr>
            </a:lvl1pPr>
          </a:lstStyle>
          <a:p>
            <a:pPr>
              <a:defRPr/>
            </a:pPr>
            <a:fld id="{FE00BBAA-235D-4E9A-86F8-9C8A94104F1C}" type="datetimeFigureOut">
              <a:rPr lang="en-US"/>
              <a:pPr>
                <a:defRPr/>
              </a:pPr>
              <a:t>6/17/2020</a:t>
            </a:fld>
            <a:endParaRPr lang="en-US"/>
          </a:p>
        </p:txBody>
      </p:sp>
      <p:sp>
        <p:nvSpPr>
          <p:cNvPr id="4" name="Slide Image Placeholder 3"/>
          <p:cNvSpPr>
            <a:spLocks noGrp="1" noRot="1" noChangeAspect="1"/>
          </p:cNvSpPr>
          <p:nvPr>
            <p:ph type="sldImg" idx="2"/>
          </p:nvPr>
        </p:nvSpPr>
        <p:spPr>
          <a:xfrm>
            <a:off x="1303338" y="674688"/>
            <a:ext cx="4495800" cy="33718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9613" y="4270375"/>
            <a:ext cx="5683250" cy="404653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540750"/>
            <a:ext cx="3078163" cy="449263"/>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4022725" y="8540750"/>
            <a:ext cx="3078163" cy="44926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742F689-218F-4B18-872A-3C4AC976E866}" type="slidenum">
              <a:rPr lang="en-US" altLang="en-US"/>
              <a:pPr>
                <a:defRPr/>
              </a:pPr>
              <a:t>‹#›</a:t>
            </a:fld>
            <a:endParaRPr lang="en-US" altLang="en-US"/>
          </a:p>
        </p:txBody>
      </p:sp>
    </p:spTree>
    <p:extLst>
      <p:ext uri="{BB962C8B-B14F-4D97-AF65-F5344CB8AC3E}">
        <p14:creationId xmlns:p14="http://schemas.microsoft.com/office/powerpoint/2010/main" val="18913972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17"/>
          <p:cNvSpPr>
            <a:spLocks noChangeArrowheads="1"/>
          </p:cNvSpPr>
          <p:nvPr/>
        </p:nvSpPr>
        <p:spPr bwMode="gray">
          <a:xfrm>
            <a:off x="0" y="2971800"/>
            <a:ext cx="9144000" cy="914400"/>
          </a:xfrm>
          <a:prstGeom prst="rect">
            <a:avLst/>
          </a:prstGeom>
          <a:gradFill rotWithShape="1">
            <a:gsLst>
              <a:gs pos="0">
                <a:schemeClr val="accent1">
                  <a:gamma/>
                  <a:tint val="12549"/>
                  <a:invGamma/>
                  <a:alpha val="0"/>
                </a:schemeClr>
              </a:gs>
              <a:gs pos="100000">
                <a:schemeClr val="accent1"/>
              </a:gs>
            </a:gsLst>
            <a:lin ang="0" scaled="1"/>
          </a:gradFill>
          <a:ln w="9525">
            <a:noFill/>
            <a:miter lim="800000"/>
            <a:headEnd/>
            <a:tailEnd/>
          </a:ln>
          <a:effectLst/>
        </p:spPr>
        <p:txBody>
          <a:bodyPr wrap="none" anchor="ctr"/>
          <a:lstStyle/>
          <a:p>
            <a:pPr eaLnBrk="1" hangingPunct="1">
              <a:defRPr/>
            </a:pPr>
            <a:endParaRPr lang="en-US">
              <a:latin typeface="Arial" charset="0"/>
            </a:endParaRPr>
          </a:p>
        </p:txBody>
      </p:sp>
      <p:sp>
        <p:nvSpPr>
          <p:cNvPr id="5" name="Text Box 14"/>
          <p:cNvSpPr txBox="1">
            <a:spLocks noChangeArrowheads="1"/>
          </p:cNvSpPr>
          <p:nvPr/>
        </p:nvSpPr>
        <p:spPr bwMode="auto">
          <a:xfrm>
            <a:off x="381000" y="319088"/>
            <a:ext cx="1371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800" b="1" smtClean="0">
                <a:latin typeface="Verdana" pitchFamily="34" charset="0"/>
              </a:rPr>
              <a:t>LOGO</a:t>
            </a:r>
          </a:p>
        </p:txBody>
      </p:sp>
      <p:sp>
        <p:nvSpPr>
          <p:cNvPr id="6" name="Rectangle 18"/>
          <p:cNvSpPr>
            <a:spLocks noChangeArrowheads="1"/>
          </p:cNvSpPr>
          <p:nvPr/>
        </p:nvSpPr>
        <p:spPr bwMode="gray">
          <a:xfrm>
            <a:off x="0" y="2895600"/>
            <a:ext cx="8229600" cy="914400"/>
          </a:xfrm>
          <a:prstGeom prst="rect">
            <a:avLst/>
          </a:prstGeom>
          <a:gradFill rotWithShape="1">
            <a:gsLst>
              <a:gs pos="0">
                <a:schemeClr val="tx2"/>
              </a:gs>
              <a:gs pos="100000">
                <a:schemeClr val="tx2">
                  <a:gamma/>
                  <a:shade val="46275"/>
                  <a:invGamma/>
                  <a:alpha val="0"/>
                </a:schemeClr>
              </a:gs>
            </a:gsLst>
            <a:lin ang="0" scaled="1"/>
          </a:gradFill>
          <a:ln w="9525">
            <a:noFill/>
            <a:miter lim="800000"/>
            <a:headEnd/>
            <a:tailEnd/>
          </a:ln>
          <a:effectLst/>
        </p:spPr>
        <p:txBody>
          <a:bodyPr wrap="none" anchor="ctr"/>
          <a:lstStyle/>
          <a:p>
            <a:pPr eaLnBrk="1" hangingPunct="1">
              <a:defRPr/>
            </a:pPr>
            <a:endParaRPr lang="en-US">
              <a:latin typeface="Arial" charset="0"/>
            </a:endParaRPr>
          </a:p>
        </p:txBody>
      </p:sp>
      <p:sp>
        <p:nvSpPr>
          <p:cNvPr id="3075" name="Rectangle 3"/>
          <p:cNvSpPr>
            <a:spLocks noGrp="1" noChangeArrowheads="1"/>
          </p:cNvSpPr>
          <p:nvPr>
            <p:ph type="subTitle" idx="1"/>
          </p:nvPr>
        </p:nvSpPr>
        <p:spPr bwMode="black">
          <a:xfrm>
            <a:off x="1905000" y="5410200"/>
            <a:ext cx="5181600" cy="533400"/>
          </a:xfrm>
        </p:spPr>
        <p:txBody>
          <a:bodyPr/>
          <a:lstStyle>
            <a:lvl1pPr marL="0" indent="0" algn="ctr">
              <a:buFont typeface="Wingdings" pitchFamily="2" charset="2"/>
              <a:buNone/>
              <a:defRPr sz="1600"/>
            </a:lvl1pPr>
          </a:lstStyle>
          <a:p>
            <a:r>
              <a:rPr lang="en-US" smtClean="0"/>
              <a:t>Click to edit Master subtitle style</a:t>
            </a:r>
            <a:endParaRPr lang="en-US"/>
          </a:p>
        </p:txBody>
      </p:sp>
      <p:sp>
        <p:nvSpPr>
          <p:cNvPr id="3074" name="Rectangle 2"/>
          <p:cNvSpPr>
            <a:spLocks noGrp="1" noChangeArrowheads="1"/>
          </p:cNvSpPr>
          <p:nvPr>
            <p:ph type="ctrTitle"/>
          </p:nvPr>
        </p:nvSpPr>
        <p:spPr>
          <a:xfrm>
            <a:off x="685800" y="3048000"/>
            <a:ext cx="7924800" cy="685800"/>
          </a:xfrm>
        </p:spPr>
        <p:txBody>
          <a:bodyPr/>
          <a:lstStyle>
            <a:lvl1pPr>
              <a:defRPr/>
            </a:lvl1pPr>
          </a:lstStyle>
          <a:p>
            <a:r>
              <a:rPr lang="en-US" smtClean="0"/>
              <a:t>Click to edit Master title style</a:t>
            </a:r>
            <a:endParaRPr lang="en-US"/>
          </a:p>
        </p:txBody>
      </p:sp>
      <p:sp>
        <p:nvSpPr>
          <p:cNvPr id="7" name="Rectangle 4"/>
          <p:cNvSpPr>
            <a:spLocks noGrp="1" noChangeArrowheads="1"/>
          </p:cNvSpPr>
          <p:nvPr>
            <p:ph type="dt" sz="half" idx="10"/>
          </p:nvPr>
        </p:nvSpPr>
        <p:spPr>
          <a:xfrm>
            <a:off x="3810000" y="6477000"/>
            <a:ext cx="2133600" cy="244475"/>
          </a:xfrm>
        </p:spPr>
        <p:txBody>
          <a:bodyPr/>
          <a:lstStyle>
            <a:lvl1pPr algn="ctr">
              <a:defRPr sz="1200">
                <a:solidFill>
                  <a:schemeClr val="bg1"/>
                </a:solidFill>
                <a:latin typeface="Arial" charset="0"/>
              </a:defRPr>
            </a:lvl1pPr>
          </a:lstStyle>
          <a:p>
            <a:pPr>
              <a:defRPr/>
            </a:pPr>
            <a:endParaRPr lang="en-US"/>
          </a:p>
        </p:txBody>
      </p:sp>
      <p:sp>
        <p:nvSpPr>
          <p:cNvPr id="8" name="Rectangle 5"/>
          <p:cNvSpPr>
            <a:spLocks noGrp="1" noChangeArrowheads="1"/>
          </p:cNvSpPr>
          <p:nvPr>
            <p:ph type="ftr" sz="quarter" idx="11"/>
          </p:nvPr>
        </p:nvSpPr>
        <p:spPr>
          <a:xfrm>
            <a:off x="228600" y="6477000"/>
            <a:ext cx="2895600" cy="244475"/>
          </a:xfrm>
        </p:spPr>
        <p:txBody>
          <a:bodyPr/>
          <a:lstStyle>
            <a:lvl1pPr algn="ctr">
              <a:defRPr sz="1200">
                <a:latin typeface="Arial" charset="0"/>
              </a:defRPr>
            </a:lvl1pPr>
          </a:lstStyle>
          <a:p>
            <a:pPr>
              <a:defRPr/>
            </a:pPr>
            <a:endParaRPr lang="en-US"/>
          </a:p>
        </p:txBody>
      </p:sp>
      <p:sp>
        <p:nvSpPr>
          <p:cNvPr id="9" name="Rectangle 6"/>
          <p:cNvSpPr>
            <a:spLocks noGrp="1" noChangeArrowheads="1"/>
          </p:cNvSpPr>
          <p:nvPr>
            <p:ph type="sldNum" sz="quarter" idx="12"/>
          </p:nvPr>
        </p:nvSpPr>
        <p:spPr>
          <a:xfrm>
            <a:off x="6553200" y="6477000"/>
            <a:ext cx="2133600" cy="244475"/>
          </a:xfrm>
        </p:spPr>
        <p:txBody>
          <a:bodyPr/>
          <a:lstStyle>
            <a:lvl1pPr>
              <a:defRPr sz="1200" b="0">
                <a:solidFill>
                  <a:schemeClr val="bg1"/>
                </a:solidFill>
                <a:latin typeface="Arial" panose="020B0604020202020204" pitchFamily="34" charset="0"/>
              </a:defRPr>
            </a:lvl1pPr>
          </a:lstStyle>
          <a:p>
            <a:pPr>
              <a:defRPr/>
            </a:pPr>
            <a:fld id="{BDC621E3-82EB-4DEA-8C7B-81F90833D6C0}" type="slidenum">
              <a:rPr lang="en-US" altLang="en-US"/>
              <a:pPr>
                <a:defRPr/>
              </a:pPr>
              <a:t>‹#›</a:t>
            </a:fld>
            <a:endParaRPr lang="en-US" altLang="en-US"/>
          </a:p>
        </p:txBody>
      </p:sp>
    </p:spTree>
    <p:extLst>
      <p:ext uri="{BB962C8B-B14F-4D97-AF65-F5344CB8AC3E}">
        <p14:creationId xmlns:p14="http://schemas.microsoft.com/office/powerpoint/2010/main" val="1033400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94A128C2-58BE-4DDC-AD27-11B19E53CF82}" type="slidenum">
              <a:rPr lang="en-US" altLang="en-US"/>
              <a:pPr>
                <a:defRPr/>
              </a:pPr>
              <a:t>‹#›</a:t>
            </a:fld>
            <a:endParaRPr lang="en-US" altLang="en-US"/>
          </a:p>
        </p:txBody>
      </p:sp>
    </p:spTree>
    <p:extLst>
      <p:ext uri="{BB962C8B-B14F-4D97-AF65-F5344CB8AC3E}">
        <p14:creationId xmlns:p14="http://schemas.microsoft.com/office/powerpoint/2010/main" val="1532168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47688"/>
            <a:ext cx="2057400" cy="58832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7688"/>
            <a:ext cx="6019800" cy="5883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85B5E0B1-CF51-45EA-9E4C-941362EB6240}" type="slidenum">
              <a:rPr lang="en-US" altLang="en-US"/>
              <a:pPr>
                <a:defRPr/>
              </a:pPr>
              <a:t>‹#›</a:t>
            </a:fld>
            <a:endParaRPr lang="en-US" altLang="en-US"/>
          </a:p>
        </p:txBody>
      </p:sp>
    </p:spTree>
    <p:extLst>
      <p:ext uri="{BB962C8B-B14F-4D97-AF65-F5344CB8AC3E}">
        <p14:creationId xmlns:p14="http://schemas.microsoft.com/office/powerpoint/2010/main" val="4004068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38200" y="547688"/>
            <a:ext cx="7391400" cy="56356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38263"/>
            <a:ext cx="8229600" cy="5092700"/>
          </a:xfrm>
        </p:spPr>
        <p:txBody>
          <a:bodyPr/>
          <a:lstStyle/>
          <a:p>
            <a:pPr lvl="0"/>
            <a:r>
              <a:rPr lang="en-US" noProof="0" smtClean="0"/>
              <a:t>Click icon to add table</a:t>
            </a:r>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7679B2A3-807A-4608-A9CF-60C185BC8317}" type="slidenum">
              <a:rPr lang="en-US" altLang="en-US"/>
              <a:pPr>
                <a:defRPr/>
              </a:pPr>
              <a:t>‹#›</a:t>
            </a:fld>
            <a:endParaRPr lang="en-US" altLang="en-US"/>
          </a:p>
        </p:txBody>
      </p:sp>
    </p:spTree>
    <p:extLst>
      <p:ext uri="{BB962C8B-B14F-4D97-AF65-F5344CB8AC3E}">
        <p14:creationId xmlns:p14="http://schemas.microsoft.com/office/powerpoint/2010/main" val="710373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0BABB1CE-9B3A-484C-85CB-B74EB8EF41F2}" type="slidenum">
              <a:rPr lang="en-US" altLang="en-US"/>
              <a:pPr>
                <a:defRPr/>
              </a:pPr>
              <a:t>‹#›</a:t>
            </a:fld>
            <a:endParaRPr lang="en-US" altLang="en-US"/>
          </a:p>
        </p:txBody>
      </p:sp>
    </p:spTree>
    <p:extLst>
      <p:ext uri="{BB962C8B-B14F-4D97-AF65-F5344CB8AC3E}">
        <p14:creationId xmlns:p14="http://schemas.microsoft.com/office/powerpoint/2010/main" val="3080375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76CFA094-FC29-4B1B-9E9B-05B317869FC6}" type="slidenum">
              <a:rPr lang="en-US" altLang="en-US"/>
              <a:pPr>
                <a:defRPr/>
              </a:pPr>
              <a:t>‹#›</a:t>
            </a:fld>
            <a:endParaRPr lang="en-US" altLang="en-US"/>
          </a:p>
        </p:txBody>
      </p:sp>
    </p:spTree>
    <p:extLst>
      <p:ext uri="{BB962C8B-B14F-4D97-AF65-F5344CB8AC3E}">
        <p14:creationId xmlns:p14="http://schemas.microsoft.com/office/powerpoint/2010/main" val="3465907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8263"/>
            <a:ext cx="4038600" cy="5092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8263"/>
            <a:ext cx="4038600" cy="5092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6"/>
          <p:cNvSpPr>
            <a:spLocks noGrp="1" noChangeArrowheads="1"/>
          </p:cNvSpPr>
          <p:nvPr>
            <p:ph type="sldNum" sz="quarter" idx="12"/>
          </p:nvPr>
        </p:nvSpPr>
        <p:spPr>
          <a:ln/>
        </p:spPr>
        <p:txBody>
          <a:bodyPr/>
          <a:lstStyle>
            <a:lvl1pPr>
              <a:defRPr/>
            </a:lvl1pPr>
          </a:lstStyle>
          <a:p>
            <a:pPr>
              <a:defRPr/>
            </a:pPr>
            <a:fld id="{992E8CF5-6F77-4159-A854-E04F829FAD92}" type="slidenum">
              <a:rPr lang="en-US" altLang="en-US"/>
              <a:pPr>
                <a:defRPr/>
              </a:pPr>
              <a:t>‹#›</a:t>
            </a:fld>
            <a:endParaRPr lang="en-US" altLang="en-US"/>
          </a:p>
        </p:txBody>
      </p:sp>
    </p:spTree>
    <p:extLst>
      <p:ext uri="{BB962C8B-B14F-4D97-AF65-F5344CB8AC3E}">
        <p14:creationId xmlns:p14="http://schemas.microsoft.com/office/powerpoint/2010/main" val="193160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9" name="Rectangle 6"/>
          <p:cNvSpPr>
            <a:spLocks noGrp="1" noChangeArrowheads="1"/>
          </p:cNvSpPr>
          <p:nvPr>
            <p:ph type="sldNum" sz="quarter" idx="12"/>
          </p:nvPr>
        </p:nvSpPr>
        <p:spPr>
          <a:ln/>
        </p:spPr>
        <p:txBody>
          <a:bodyPr/>
          <a:lstStyle>
            <a:lvl1pPr>
              <a:defRPr/>
            </a:lvl1pPr>
          </a:lstStyle>
          <a:p>
            <a:pPr>
              <a:defRPr/>
            </a:pPr>
            <a:fld id="{CD7BC270-0BF6-4A1E-BD53-80911674CA92}" type="slidenum">
              <a:rPr lang="en-US" altLang="en-US"/>
              <a:pPr>
                <a:defRPr/>
              </a:pPr>
              <a:t>‹#›</a:t>
            </a:fld>
            <a:endParaRPr lang="en-US" altLang="en-US"/>
          </a:p>
        </p:txBody>
      </p:sp>
    </p:spTree>
    <p:extLst>
      <p:ext uri="{BB962C8B-B14F-4D97-AF65-F5344CB8AC3E}">
        <p14:creationId xmlns:p14="http://schemas.microsoft.com/office/powerpoint/2010/main" val="170253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2"/>
          </p:nvPr>
        </p:nvSpPr>
        <p:spPr>
          <a:ln/>
        </p:spPr>
        <p:txBody>
          <a:bodyPr/>
          <a:lstStyle>
            <a:lvl1pPr>
              <a:defRPr/>
            </a:lvl1pPr>
          </a:lstStyle>
          <a:p>
            <a:pPr>
              <a:defRPr/>
            </a:pPr>
            <a:fld id="{20E3A3CB-B79A-4A01-B2A8-645EB5C53BDD}" type="slidenum">
              <a:rPr lang="en-US" altLang="en-US"/>
              <a:pPr>
                <a:defRPr/>
              </a:pPr>
              <a:t>‹#›</a:t>
            </a:fld>
            <a:endParaRPr lang="en-US" altLang="en-US"/>
          </a:p>
        </p:txBody>
      </p:sp>
    </p:spTree>
    <p:extLst>
      <p:ext uri="{BB962C8B-B14F-4D97-AF65-F5344CB8AC3E}">
        <p14:creationId xmlns:p14="http://schemas.microsoft.com/office/powerpoint/2010/main" val="245184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4" name="Rectangle 6"/>
          <p:cNvSpPr>
            <a:spLocks noGrp="1" noChangeArrowheads="1"/>
          </p:cNvSpPr>
          <p:nvPr>
            <p:ph type="sldNum" sz="quarter" idx="12"/>
          </p:nvPr>
        </p:nvSpPr>
        <p:spPr>
          <a:ln/>
        </p:spPr>
        <p:txBody>
          <a:bodyPr/>
          <a:lstStyle>
            <a:lvl1pPr>
              <a:defRPr/>
            </a:lvl1pPr>
          </a:lstStyle>
          <a:p>
            <a:pPr>
              <a:defRPr/>
            </a:pPr>
            <a:fld id="{EC1DF796-1464-4B2C-A806-873234A0CB80}" type="slidenum">
              <a:rPr lang="en-US" altLang="en-US"/>
              <a:pPr>
                <a:defRPr/>
              </a:pPr>
              <a:t>‹#›</a:t>
            </a:fld>
            <a:endParaRPr lang="en-US" altLang="en-US"/>
          </a:p>
        </p:txBody>
      </p:sp>
    </p:spTree>
    <p:extLst>
      <p:ext uri="{BB962C8B-B14F-4D97-AF65-F5344CB8AC3E}">
        <p14:creationId xmlns:p14="http://schemas.microsoft.com/office/powerpoint/2010/main" val="3028857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6"/>
          <p:cNvSpPr>
            <a:spLocks noGrp="1" noChangeArrowheads="1"/>
          </p:cNvSpPr>
          <p:nvPr>
            <p:ph type="sldNum" sz="quarter" idx="12"/>
          </p:nvPr>
        </p:nvSpPr>
        <p:spPr>
          <a:ln/>
        </p:spPr>
        <p:txBody>
          <a:bodyPr/>
          <a:lstStyle>
            <a:lvl1pPr>
              <a:defRPr/>
            </a:lvl1pPr>
          </a:lstStyle>
          <a:p>
            <a:pPr>
              <a:defRPr/>
            </a:pPr>
            <a:fld id="{46472429-9253-499A-B507-E44ADC8AFA0E}" type="slidenum">
              <a:rPr lang="en-US" altLang="en-US"/>
              <a:pPr>
                <a:defRPr/>
              </a:pPr>
              <a:t>‹#›</a:t>
            </a:fld>
            <a:endParaRPr lang="en-US" altLang="en-US"/>
          </a:p>
        </p:txBody>
      </p:sp>
    </p:spTree>
    <p:extLst>
      <p:ext uri="{BB962C8B-B14F-4D97-AF65-F5344CB8AC3E}">
        <p14:creationId xmlns:p14="http://schemas.microsoft.com/office/powerpoint/2010/main" val="1279893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6"/>
          <p:cNvSpPr>
            <a:spLocks noGrp="1" noChangeArrowheads="1"/>
          </p:cNvSpPr>
          <p:nvPr>
            <p:ph type="sldNum" sz="quarter" idx="12"/>
          </p:nvPr>
        </p:nvSpPr>
        <p:spPr>
          <a:ln/>
        </p:spPr>
        <p:txBody>
          <a:bodyPr/>
          <a:lstStyle>
            <a:lvl1pPr>
              <a:defRPr/>
            </a:lvl1pPr>
          </a:lstStyle>
          <a:p>
            <a:pPr>
              <a:defRPr/>
            </a:pPr>
            <a:fld id="{67BF26D6-D7EB-4465-96C0-54E33A4BD0F4}" type="slidenum">
              <a:rPr lang="en-US" altLang="en-US"/>
              <a:pPr>
                <a:defRPr/>
              </a:pPr>
              <a:t>‹#›</a:t>
            </a:fld>
            <a:endParaRPr lang="en-US" altLang="en-US"/>
          </a:p>
        </p:txBody>
      </p:sp>
    </p:spTree>
    <p:extLst>
      <p:ext uri="{BB962C8B-B14F-4D97-AF65-F5344CB8AC3E}">
        <p14:creationId xmlns:p14="http://schemas.microsoft.com/office/powerpoint/2010/main" val="33948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0" y="533400"/>
            <a:ext cx="9144000" cy="685800"/>
          </a:xfrm>
          <a:prstGeom prst="rect">
            <a:avLst/>
          </a:prstGeom>
          <a:gradFill rotWithShape="1">
            <a:gsLst>
              <a:gs pos="0">
                <a:schemeClr val="accent1">
                  <a:gamma/>
                  <a:tint val="12549"/>
                  <a:invGamma/>
                  <a:alpha val="0"/>
                </a:schemeClr>
              </a:gs>
              <a:gs pos="100000">
                <a:schemeClr val="accent1"/>
              </a:gs>
            </a:gsLst>
            <a:lin ang="0" scaled="1"/>
          </a:gradFill>
          <a:ln w="9525">
            <a:noFill/>
            <a:miter lim="800000"/>
            <a:headEnd/>
            <a:tailEnd/>
          </a:ln>
          <a:effectLst/>
        </p:spPr>
        <p:txBody>
          <a:bodyPr wrap="none" anchor="ctr"/>
          <a:lstStyle/>
          <a:p>
            <a:pPr eaLnBrk="1" hangingPunct="1">
              <a:defRPr/>
            </a:pPr>
            <a:endParaRPr lang="en-US">
              <a:latin typeface="Arial" charset="0"/>
            </a:endParaRPr>
          </a:p>
        </p:txBody>
      </p:sp>
      <p:sp>
        <p:nvSpPr>
          <p:cNvPr id="1040" name="Rectangle 16"/>
          <p:cNvSpPr>
            <a:spLocks noChangeArrowheads="1"/>
          </p:cNvSpPr>
          <p:nvPr/>
        </p:nvSpPr>
        <p:spPr bwMode="gray">
          <a:xfrm>
            <a:off x="0" y="457200"/>
            <a:ext cx="8229600" cy="685800"/>
          </a:xfrm>
          <a:prstGeom prst="rect">
            <a:avLst/>
          </a:prstGeom>
          <a:gradFill rotWithShape="1">
            <a:gsLst>
              <a:gs pos="0">
                <a:schemeClr val="tx2"/>
              </a:gs>
              <a:gs pos="100000">
                <a:schemeClr val="tx2">
                  <a:gamma/>
                  <a:shade val="46275"/>
                  <a:invGamma/>
                  <a:alpha val="0"/>
                </a:schemeClr>
              </a:gs>
            </a:gsLst>
            <a:lin ang="0" scaled="1"/>
          </a:gradFill>
          <a:ln w="9525">
            <a:noFill/>
            <a:miter lim="800000"/>
            <a:headEnd/>
            <a:tailEnd/>
          </a:ln>
          <a:effectLst/>
        </p:spPr>
        <p:txBody>
          <a:bodyPr wrap="none" anchor="ctr"/>
          <a:lstStyle/>
          <a:p>
            <a:pPr eaLnBrk="1" hangingPunct="1">
              <a:defRPr/>
            </a:pPr>
            <a:endParaRPr lang="en-US">
              <a:latin typeface="Arial" charset="0"/>
            </a:endParaRPr>
          </a:p>
        </p:txBody>
      </p:sp>
      <p:sp>
        <p:nvSpPr>
          <p:cNvPr id="1028" name="Rectangle 3"/>
          <p:cNvSpPr>
            <a:spLocks noGrp="1" noChangeArrowheads="1"/>
          </p:cNvSpPr>
          <p:nvPr>
            <p:ph type="body" idx="1"/>
          </p:nvPr>
        </p:nvSpPr>
        <p:spPr bwMode="auto">
          <a:xfrm>
            <a:off x="457200" y="1338263"/>
            <a:ext cx="8229600" cy="509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6781800" y="269875"/>
            <a:ext cx="2133600"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t>www.themegallery.com</a:t>
            </a:r>
          </a:p>
        </p:txBody>
      </p:sp>
      <p:sp>
        <p:nvSpPr>
          <p:cNvPr id="1029" name="Rectangle 5"/>
          <p:cNvSpPr>
            <a:spLocks noGrp="1" noChangeArrowheads="1"/>
          </p:cNvSpPr>
          <p:nvPr>
            <p:ph type="ftr" sz="quarter" idx="3"/>
          </p:nvPr>
        </p:nvSpPr>
        <p:spPr bwMode="auto">
          <a:xfrm>
            <a:off x="5791200" y="6530975"/>
            <a:ext cx="2895600" cy="276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t>Company Logo</a:t>
            </a:r>
          </a:p>
        </p:txBody>
      </p:sp>
      <p:sp>
        <p:nvSpPr>
          <p:cNvPr id="1030" name="Rectangle 6"/>
          <p:cNvSpPr>
            <a:spLocks noGrp="1" noChangeArrowheads="1"/>
          </p:cNvSpPr>
          <p:nvPr>
            <p:ph type="sldNum" sz="quarter" idx="4"/>
          </p:nvPr>
        </p:nvSpPr>
        <p:spPr bwMode="auto">
          <a:xfrm>
            <a:off x="3505200" y="6553200"/>
            <a:ext cx="2133600" cy="254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1">
                <a:latin typeface="Verdana" panose="020B0604030504040204" pitchFamily="34" charset="0"/>
              </a:defRPr>
            </a:lvl1pPr>
          </a:lstStyle>
          <a:p>
            <a:pPr>
              <a:defRPr/>
            </a:pPr>
            <a:fld id="{1783B4A1-95EE-4E6F-BFF8-98B1D1A44957}" type="slidenum">
              <a:rPr lang="en-US" altLang="en-US"/>
              <a:pPr>
                <a:defRPr/>
              </a:pPr>
              <a:t>‹#›</a:t>
            </a:fld>
            <a:endParaRPr lang="en-US" altLang="en-US"/>
          </a:p>
        </p:txBody>
      </p:sp>
      <p:sp>
        <p:nvSpPr>
          <p:cNvPr id="1032" name="Rectangle 2"/>
          <p:cNvSpPr>
            <a:spLocks noGrp="1" noChangeArrowheads="1"/>
          </p:cNvSpPr>
          <p:nvPr>
            <p:ph type="title"/>
          </p:nvPr>
        </p:nvSpPr>
        <p:spPr bwMode="white">
          <a:xfrm>
            <a:off x="838200" y="547688"/>
            <a:ext cx="73914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804"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Lst>
  <p:hf sldNum="0" hdr="0"/>
  <p:txStyles>
    <p:title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mailto:nhinhvt@viettel.com.vn" TargetMode="External"/><Relationship Id="rId2" Type="http://schemas.openxmlformats.org/officeDocument/2006/relationships/hyperlink" Target="mailto:trangnt46@viettel.com.vn"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0" y="3048000"/>
            <a:ext cx="9144000" cy="685800"/>
          </a:xfrm>
        </p:spPr>
        <p:txBody>
          <a:bodyPr/>
          <a:lstStyle/>
          <a:p>
            <a:pPr eaLnBrk="1" hangingPunct="1"/>
            <a:r>
              <a:rPr lang="en-US" altLang="en-US" sz="2300" dirty="0" smtClean="0">
                <a:latin typeface="Times New Roman" panose="02020603050405020304" pitchFamily="18" charset="0"/>
                <a:cs typeface="Times New Roman" panose="02020603050405020304" pitchFamily="18" charset="0"/>
              </a:rPr>
              <a:t>HƯỚNG DẪN LÀM HỒ SƠ THI THPT 2020</a:t>
            </a:r>
          </a:p>
        </p:txBody>
      </p:sp>
      <p:sp>
        <p:nvSpPr>
          <p:cNvPr id="5123" name="Rectangle 3"/>
          <p:cNvSpPr>
            <a:spLocks noGrp="1" noChangeArrowheads="1"/>
          </p:cNvSpPr>
          <p:nvPr>
            <p:ph type="subTitle" idx="1"/>
          </p:nvPr>
        </p:nvSpPr>
        <p:spPr>
          <a:xfrm>
            <a:off x="2057400" y="685800"/>
            <a:ext cx="6934200" cy="533400"/>
          </a:xfrm>
        </p:spPr>
        <p:txBody>
          <a:bodyPr/>
          <a:lstStyle/>
          <a:p>
            <a:pPr eaLnBrk="1" hangingPunct="1"/>
            <a:r>
              <a:rPr lang="en-US" altLang="en-US" sz="1800" smtClean="0">
                <a:solidFill>
                  <a:srgbClr val="FF0000"/>
                </a:solidFill>
                <a:latin typeface="Times New Roman" panose="02020603050405020304" pitchFamily="18" charset="0"/>
                <a:cs typeface="Times New Roman" panose="02020603050405020304" pitchFamily="18" charset="0"/>
              </a:rPr>
              <a:t>PHÒNG KHẢO THÍ VÀ KIỂM ĐỊNH CHẤT LƯỢNG GIÁO DỤC</a:t>
            </a:r>
          </a:p>
        </p:txBody>
      </p:sp>
      <p:cxnSp>
        <p:nvCxnSpPr>
          <p:cNvPr id="18" name="Straight Connector 17"/>
          <p:cNvCxnSpPr/>
          <p:nvPr/>
        </p:nvCxnSpPr>
        <p:spPr>
          <a:xfrm rot="5400000">
            <a:off x="-532606" y="761206"/>
            <a:ext cx="1524000" cy="1588"/>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pic>
        <p:nvPicPr>
          <p:cNvPr id="512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0"/>
            <a:ext cx="14192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2"/>
          <p:cNvSpPr txBox="1">
            <a:spLocks noChangeArrowheads="1"/>
          </p:cNvSpPr>
          <p:nvPr/>
        </p:nvSpPr>
        <p:spPr bwMode="white">
          <a:xfrm>
            <a:off x="1752600" y="152400"/>
            <a:ext cx="7391400" cy="685800"/>
          </a:xfrm>
          <a:prstGeom prst="rect">
            <a:avLst/>
          </a:prstGeom>
          <a:noFill/>
          <a:ln w="9525">
            <a:noFill/>
            <a:miter lim="800000"/>
            <a:headEnd/>
            <a:tailEnd/>
          </a:ln>
          <a:effectLst/>
        </p:spPr>
        <p:txBody>
          <a:bodyPr anchor="ctr"/>
          <a:lstStyle/>
          <a:p>
            <a:pPr algn="ctr" eaLnBrk="1" hangingPunct="1">
              <a:defRPr/>
            </a:pPr>
            <a:r>
              <a:rPr lang="en-US" sz="2100" b="1" kern="0">
                <a:solidFill>
                  <a:srgbClr val="FF0000"/>
                </a:solidFill>
                <a:latin typeface="Times New Roman" pitchFamily="18" charset="0"/>
                <a:ea typeface="+mj-ea"/>
                <a:cs typeface="Times New Roman" pitchFamily="18" charset="0"/>
              </a:rPr>
              <a:t>SỞ GIÁO DỤC VÀ ĐÀO TẠO THÀNH PHỐ HỒ CHÍ MINH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Hướng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dẫn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sử</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dụng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chứng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chỉ</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ngoại</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ngữ</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 name="Picture 1"/>
          <p:cNvPicPr>
            <a:picLocks noChangeAspect="1"/>
          </p:cNvPicPr>
          <p:nvPr/>
        </p:nvPicPr>
        <p:blipFill>
          <a:blip r:embed="rId2"/>
          <a:stretch>
            <a:fillRect/>
          </a:stretch>
        </p:blipFill>
        <p:spPr>
          <a:xfrm>
            <a:off x="304800" y="1252537"/>
            <a:ext cx="8610600" cy="5300663"/>
          </a:xfrm>
          <a:prstGeom prst="rect">
            <a:avLst/>
          </a:prstGeom>
        </p:spPr>
      </p:pic>
    </p:spTree>
    <p:extLst>
      <p:ext uri="{BB962C8B-B14F-4D97-AF65-F5344CB8AC3E}">
        <p14:creationId xmlns:p14="http://schemas.microsoft.com/office/powerpoint/2010/main" val="31686986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lstStyle/>
          <a:p>
            <a:pPr eaLnBrk="1" hangingPunct="1"/>
            <a:r>
              <a:rPr lang="en-US" altLang="en-US" smtClean="0">
                <a:latin typeface="Times New Roman" panose="02020603050405020304" pitchFamily="18" charset="0"/>
                <a:cs typeface="Times New Roman" panose="02020603050405020304" pitchFamily="18" charset="0"/>
              </a:rPr>
              <a:t>Lịch thi</a:t>
            </a:r>
            <a:endParaRPr lang="en-US" altLang="en-US" smtClean="0">
              <a:solidFill>
                <a:schemeClr val="accent1"/>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 name="Picture 1"/>
          <p:cNvPicPr>
            <a:picLocks noChangeAspect="1"/>
          </p:cNvPicPr>
          <p:nvPr/>
        </p:nvPicPr>
        <p:blipFill>
          <a:blip r:embed="rId2"/>
          <a:stretch>
            <a:fillRect/>
          </a:stretch>
        </p:blipFill>
        <p:spPr>
          <a:xfrm>
            <a:off x="152400" y="1219200"/>
            <a:ext cx="8839200" cy="5486400"/>
          </a:xfrm>
          <a:prstGeom prst="rect">
            <a:avLst/>
          </a:prstGeom>
        </p:spPr>
      </p:pic>
    </p:spTree>
    <p:extLst>
      <p:ext uri="{BB962C8B-B14F-4D97-AF65-F5344CB8AC3E}">
        <p14:creationId xmlns:p14="http://schemas.microsoft.com/office/powerpoint/2010/main" val="11403470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011" y="2971800"/>
            <a:ext cx="8991600" cy="563562"/>
          </a:xfrm>
        </p:spPr>
        <p:txBody>
          <a:bodyPr/>
          <a:lstStyle/>
          <a:p>
            <a:pPr eaLnBrk="1" hangingPunct="1"/>
            <a:r>
              <a:rPr lang="en-US" altLang="en-US" dirty="0">
                <a:solidFill>
                  <a:schemeClr val="tx2"/>
                </a:solidFill>
                <a:latin typeface="Times New Roman" panose="02020603050405020304" pitchFamily="18" charset="0"/>
              </a:rPr>
              <a:t>TUYỂN SINH TRÌNH ĐỘ ĐẠI HỌC;</a:t>
            </a:r>
            <a:br>
              <a:rPr lang="en-US" altLang="en-US" dirty="0">
                <a:solidFill>
                  <a:schemeClr val="tx2"/>
                </a:solidFill>
                <a:latin typeface="Times New Roman" panose="02020603050405020304" pitchFamily="18" charset="0"/>
              </a:rPr>
            </a:br>
            <a:r>
              <a:rPr lang="en-US" altLang="en-US" dirty="0">
                <a:solidFill>
                  <a:schemeClr val="tx2"/>
                </a:solidFill>
                <a:latin typeface="Times New Roman" panose="02020603050405020304" pitchFamily="18" charset="0"/>
              </a:rPr>
              <a:t> TRÌNH ĐỘ CAO ĐẲNG NGÀNH ĐÀO GIÁO DỤC MẦM NON NĂM 2020</a:t>
            </a:r>
          </a:p>
        </p:txBody>
      </p:sp>
    </p:spTree>
    <p:extLst>
      <p:ext uri="{BB962C8B-B14F-4D97-AF65-F5344CB8AC3E}">
        <p14:creationId xmlns:p14="http://schemas.microsoft.com/office/powerpoint/2010/main" val="3348052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txBox="1">
            <a:spLocks/>
          </p:cNvSpPr>
          <p:nvPr/>
        </p:nvSpPr>
        <p:spPr>
          <a:xfrm>
            <a:off x="228600" y="1447800"/>
            <a:ext cx="8458200" cy="4383087"/>
          </a:xfrm>
          <a:prstGeom prst="rect">
            <a:avLst/>
          </a:prstGeom>
        </p:spPr>
        <p:txBody>
          <a:bodyPr>
            <a:norm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algn="just">
              <a:spcBef>
                <a:spcPts val="450"/>
              </a:spcBef>
              <a:spcAft>
                <a:spcPts val="450"/>
              </a:spcAft>
              <a:buFont typeface="Wingdings" panose="05000000000000000000" pitchFamily="2" charset="2"/>
              <a:buChar char="Ø"/>
              <a:defRPr/>
            </a:pPr>
            <a:r>
              <a:rPr lang="en-US" kern="0" smtClean="0">
                <a:latin typeface="Times New Roman" panose="02020603050405020304" pitchFamily="18" charset="0"/>
                <a:cs typeface="Times New Roman" panose="02020603050405020304" pitchFamily="18" charset="0"/>
              </a:rPr>
              <a:t>Giữ ổn định tuyển sinh năm 2020 như các năm 2018, 2019;</a:t>
            </a:r>
          </a:p>
          <a:p>
            <a:pPr algn="just">
              <a:spcBef>
                <a:spcPts val="450"/>
              </a:spcBef>
              <a:spcAft>
                <a:spcPts val="450"/>
              </a:spcAft>
              <a:buFont typeface="Wingdings" panose="05000000000000000000" pitchFamily="2" charset="2"/>
              <a:buChar char="Ø"/>
              <a:defRPr/>
            </a:pPr>
            <a:r>
              <a:rPr lang="en-US" kern="0" smtClean="0">
                <a:latin typeface="Times New Roman" panose="02020603050405020304" pitchFamily="18" charset="0"/>
                <a:cs typeface="Times New Roman" panose="02020603050405020304" pitchFamily="18" charset="0"/>
              </a:rPr>
              <a:t>Các trường có thể sử dụng kết quả điểm thi THPT để làm căn cứ xét tuyển;</a:t>
            </a:r>
          </a:p>
          <a:p>
            <a:pPr algn="just">
              <a:spcBef>
                <a:spcPts val="450"/>
              </a:spcBef>
              <a:spcAft>
                <a:spcPts val="450"/>
              </a:spcAft>
              <a:buFont typeface="Wingdings" panose="05000000000000000000" pitchFamily="2" charset="2"/>
              <a:buChar char="Ø"/>
              <a:defRPr/>
            </a:pPr>
            <a:r>
              <a:rPr lang="en-US" kern="0" smtClean="0">
                <a:latin typeface="Times New Roman" panose="02020603050405020304" pitchFamily="18" charset="0"/>
                <a:cs typeface="Times New Roman" panose="02020603050405020304" pitchFamily="18" charset="0"/>
              </a:rPr>
              <a:t>Bộ GDĐT hỗ trợ: CSDL, thí sinh đăng ký xét tuyển, các trường xét tuyển và lọc ảo đợt 1;</a:t>
            </a:r>
          </a:p>
          <a:p>
            <a:pPr algn="just">
              <a:spcBef>
                <a:spcPts val="450"/>
              </a:spcBef>
              <a:spcAft>
                <a:spcPts val="450"/>
              </a:spcAft>
              <a:buFont typeface="Wingdings" panose="05000000000000000000" pitchFamily="2" charset="2"/>
              <a:buChar char="Ø"/>
              <a:defRPr/>
            </a:pPr>
            <a:r>
              <a:rPr lang="en-US" kern="0" smtClean="0">
                <a:latin typeface="Times New Roman" panose="02020603050405020304" pitchFamily="18" charset="0"/>
                <a:cs typeface="Times New Roman" panose="02020603050405020304" pitchFamily="18" charset="0"/>
              </a:rPr>
              <a:t>C</a:t>
            </a:r>
            <a:r>
              <a:rPr lang="vi-VN" kern="0" smtClean="0">
                <a:latin typeface="Times New Roman" panose="02020603050405020304" pitchFamily="18" charset="0"/>
                <a:cs typeface="Times New Roman" panose="02020603050405020304" pitchFamily="18" charset="0"/>
              </a:rPr>
              <a:t>ác </a:t>
            </a:r>
            <a:r>
              <a:rPr lang="en-US" kern="0" smtClean="0">
                <a:latin typeface="Times New Roman" panose="02020603050405020304" pitchFamily="18" charset="0"/>
                <a:cs typeface="Times New Roman" panose="02020603050405020304" pitchFamily="18" charset="0"/>
              </a:rPr>
              <a:t>trường </a:t>
            </a:r>
            <a:r>
              <a:rPr lang="vi-VN" kern="0" smtClean="0">
                <a:latin typeface="Times New Roman" panose="02020603050405020304" pitchFamily="18" charset="0"/>
                <a:cs typeface="Times New Roman" panose="02020603050405020304" pitchFamily="18" charset="0"/>
              </a:rPr>
              <a:t>tự chủ và chịu trách nhiệm giải trình</a:t>
            </a:r>
            <a:r>
              <a:rPr lang="en-US" kern="0" smtClean="0">
                <a:latin typeface="Times New Roman" panose="02020603050405020304" pitchFamily="18" charset="0"/>
                <a:cs typeface="Times New Roman" panose="02020603050405020304" pitchFamily="18" charset="0"/>
              </a:rPr>
              <a:t> trước XH</a:t>
            </a:r>
            <a:r>
              <a:rPr lang="vi-VN" kern="0" smtClean="0">
                <a:latin typeface="Times New Roman" panose="02020603050405020304" pitchFamily="18" charset="0"/>
                <a:cs typeface="Times New Roman" panose="02020603050405020304" pitchFamily="18" charset="0"/>
              </a:rPr>
              <a:t> </a:t>
            </a:r>
            <a:r>
              <a:rPr lang="en-US" kern="0" smtClean="0">
                <a:latin typeface="Times New Roman" panose="02020603050405020304" pitchFamily="18" charset="0"/>
                <a:cs typeface="Times New Roman" panose="02020603050405020304" pitchFamily="18" charset="0"/>
              </a:rPr>
              <a:t>về</a:t>
            </a:r>
            <a:r>
              <a:rPr lang="vi-VN" kern="0" smtClean="0">
                <a:latin typeface="Times New Roman" panose="02020603050405020304" pitchFamily="18" charset="0"/>
                <a:cs typeface="Times New Roman" panose="02020603050405020304" pitchFamily="18" charset="0"/>
              </a:rPr>
              <a:t> </a:t>
            </a:r>
            <a:r>
              <a:rPr lang="en-US" kern="0" smtClean="0">
                <a:latin typeface="Times New Roman" panose="02020603050405020304" pitchFamily="18" charset="0"/>
                <a:cs typeface="Times New Roman" panose="02020603050405020304" pitchFamily="18" charset="0"/>
              </a:rPr>
              <a:t>công tác tuyển sinh. </a:t>
            </a:r>
          </a:p>
          <a:p>
            <a:pPr algn="just">
              <a:spcBef>
                <a:spcPts val="450"/>
              </a:spcBef>
              <a:spcAft>
                <a:spcPts val="450"/>
              </a:spcAft>
              <a:buFont typeface="Wingdings" panose="05000000000000000000" pitchFamily="2" charset="2"/>
              <a:buChar char="Ø"/>
              <a:defRPr/>
            </a:pPr>
            <a:endParaRPr lang="vi-VN" kern="0" smtClean="0">
              <a:latin typeface="Times New Roman" panose="02020603050405020304" pitchFamily="18" charset="0"/>
              <a:cs typeface="Times New Roman" panose="02020603050405020304" pitchFamily="18" charset="0"/>
            </a:endParaRPr>
          </a:p>
          <a:p>
            <a:pPr>
              <a:defRPr/>
            </a:pPr>
            <a:endParaRPr lang="en-US" kern="0" dirty="0"/>
          </a:p>
        </p:txBody>
      </p:sp>
    </p:spTree>
    <p:extLst>
      <p:ext uri="{BB962C8B-B14F-4D97-AF65-F5344CB8AC3E}">
        <p14:creationId xmlns:p14="http://schemas.microsoft.com/office/powerpoint/2010/main" val="3314253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bwMode="auto">
          <a:xfrm>
            <a:off x="457200" y="1447800"/>
            <a:ext cx="83820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marL="57150" indent="0" algn="just">
              <a:spcBef>
                <a:spcPts val="600"/>
              </a:spcBef>
              <a:buFont typeface="Wingdings" panose="05000000000000000000" pitchFamily="2" charset="2"/>
              <a:buNone/>
              <a:defRPr/>
            </a:pPr>
            <a:r>
              <a:rPr lang="vi-VN" sz="2800" dirty="0" smtClean="0">
                <a:latin typeface="Times New Roman" panose="02020603050405020304" pitchFamily="18" charset="0"/>
                <a:cs typeface="Times New Roman" panose="02020603050405020304" pitchFamily="18" charset="0"/>
              </a:rPr>
              <a:t>1. Thông </a:t>
            </a:r>
            <a:r>
              <a:rPr lang="vi-VN" sz="2800" dirty="0">
                <a:latin typeface="Times New Roman" panose="02020603050405020304" pitchFamily="18" charset="0"/>
                <a:cs typeface="Times New Roman" panose="02020603050405020304" pitchFamily="18" charset="0"/>
              </a:rPr>
              <a:t>tư số 09/2020/TT-BGDĐT </a:t>
            </a:r>
            <a:r>
              <a:rPr lang="vi-VN" sz="2800" dirty="0" smtClean="0">
                <a:latin typeface="Times New Roman" panose="02020603050405020304" pitchFamily="18" charset="0"/>
                <a:cs typeface="Times New Roman" panose="02020603050405020304" pitchFamily="18" charset="0"/>
              </a:rPr>
              <a:t>ngày </a:t>
            </a:r>
            <a:r>
              <a:rPr lang="vi-VN" sz="2800" dirty="0">
                <a:latin typeface="Times New Roman" panose="02020603050405020304" pitchFamily="18" charset="0"/>
                <a:cs typeface="Times New Roman" panose="02020603050405020304" pitchFamily="18" charset="0"/>
              </a:rPr>
              <a:t>07/3/2020 của Bộ trưởng Bộ GD&amp;ĐT ban hành Quy chế tuyển sinh trình độ ĐH; tuyển sinh trình độ CĐ </a:t>
            </a:r>
            <a:r>
              <a:rPr lang="vi-VN" sz="2800" dirty="0" smtClean="0">
                <a:latin typeface="Times New Roman" panose="02020603050405020304" pitchFamily="18" charset="0"/>
                <a:cs typeface="Times New Roman" panose="02020603050405020304" pitchFamily="18" charset="0"/>
              </a:rPr>
              <a:t>ngành </a:t>
            </a:r>
            <a:r>
              <a:rPr lang="vi-VN" sz="2800" dirty="0">
                <a:latin typeface="Times New Roman" panose="02020603050405020304" pitchFamily="18" charset="0"/>
                <a:cs typeface="Times New Roman" panose="02020603050405020304" pitchFamily="18" charset="0"/>
              </a:rPr>
              <a:t>Giáo dục Mầm </a:t>
            </a:r>
            <a:r>
              <a:rPr lang="vi-VN" sz="2800" dirty="0" smtClean="0">
                <a:latin typeface="Times New Roman" panose="02020603050405020304" pitchFamily="18" charset="0"/>
                <a:cs typeface="Times New Roman" panose="02020603050405020304" pitchFamily="18" charset="0"/>
              </a:rPr>
              <a:t>non;</a:t>
            </a:r>
          </a:p>
          <a:p>
            <a:pPr marL="57150" indent="0" algn="just">
              <a:spcBef>
                <a:spcPts val="600"/>
              </a:spcBef>
              <a:buFont typeface="Wingdings" panose="05000000000000000000" pitchFamily="2" charset="2"/>
              <a:buNone/>
              <a:defRPr/>
            </a:pPr>
            <a:r>
              <a:rPr lang="vi-VN" sz="2800" dirty="0" smtClean="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Công văn số 1778/BGDĐT-GDĐH ngày 22/5/2020 về việc hướng dẫn công tác tuyển sinh trình độ đại học; tuyển sinh trình độ cao đẳng ngành Giáo dục Mầm non; </a:t>
            </a:r>
          </a:p>
          <a:p>
            <a:pPr marL="571500" indent="-514350" algn="just">
              <a:spcBef>
                <a:spcPts val="600"/>
              </a:spcBef>
              <a:buFont typeface="Wingdings" panose="05000000000000000000" pitchFamily="2" charset="2"/>
              <a:buAutoNum type="arabicPeriod"/>
              <a:defRPr/>
            </a:pPr>
            <a:endParaRPr lang="vi-VN" sz="2800" dirty="0">
              <a:latin typeface="Times New Roman" panose="02020603050405020304" pitchFamily="18" charset="0"/>
              <a:cs typeface="Times New Roman" panose="02020603050405020304" pitchFamily="18" charset="0"/>
            </a:endParaRPr>
          </a:p>
          <a:p>
            <a:pPr lvl="1">
              <a:defRPr/>
            </a:pPr>
            <a:endParaRPr lang="en-US" sz="1800" dirty="0" smtClean="0"/>
          </a:p>
        </p:txBody>
      </p:sp>
    </p:spTree>
    <p:extLst>
      <p:ext uri="{BB962C8B-B14F-4D97-AF65-F5344CB8AC3E}">
        <p14:creationId xmlns:p14="http://schemas.microsoft.com/office/powerpoint/2010/main" val="2934797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457200" y="1371600"/>
            <a:ext cx="8610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marL="0" lvl="1" indent="0" algn="just">
              <a:buClr>
                <a:schemeClr val="folHlink"/>
              </a:buClr>
              <a:buSzPct val="60000"/>
              <a:buFont typeface="Wingdings" panose="05000000000000000000" pitchFamily="2" charset="2"/>
              <a:buNone/>
              <a:defRPr/>
            </a:pPr>
            <a:r>
              <a:rPr lang="vi-VN" sz="2700" dirty="0">
                <a:solidFill>
                  <a:srgbClr val="FF0000"/>
                </a:solidFill>
                <a:latin typeface="Times New Roman" panose="02020603050405020304" pitchFamily="18" charset="0"/>
                <a:cs typeface="Times New Roman" panose="02020603050405020304" pitchFamily="18" charset="0"/>
              </a:rPr>
              <a:t>3</a:t>
            </a:r>
            <a:r>
              <a:rPr lang="vi-VN" sz="2700" dirty="0" smtClean="0">
                <a:solidFill>
                  <a:srgbClr val="FF0000"/>
                </a:solidFill>
                <a:latin typeface="Times New Roman" panose="02020603050405020304" pitchFamily="18" charset="0"/>
                <a:cs typeface="Times New Roman" panose="02020603050405020304" pitchFamily="18" charset="0"/>
              </a:rPr>
              <a:t>. </a:t>
            </a:r>
            <a:r>
              <a:rPr lang="vi-VN" sz="2700" dirty="0">
                <a:latin typeface="Times New Roman" panose="02020603050405020304" pitchFamily="18" charset="0"/>
                <a:cs typeface="Times New Roman" panose="02020603050405020304" pitchFamily="18" charset="0"/>
              </a:rPr>
              <a:t>Công văn số 1766/BGDĐT-GDĐH ngày 21/5/2020 hướng dẫn rà soát, sửa đổi, bổ sung cập nhật cơ sở dữ liệu về khu vực ưu tiên phục vụ công tác thi và tuyển sinh năm 2020</a:t>
            </a:r>
            <a:r>
              <a:rPr lang="vi-VN" sz="2700" dirty="0" smtClean="0">
                <a:latin typeface="Times New Roman" panose="02020603050405020304" pitchFamily="18" charset="0"/>
                <a:cs typeface="Times New Roman" panose="02020603050405020304" pitchFamily="18" charset="0"/>
              </a:rPr>
              <a:t>.</a:t>
            </a:r>
          </a:p>
          <a:p>
            <a:pPr marL="0" lvl="1" indent="0" algn="just">
              <a:buClr>
                <a:schemeClr val="folHlink"/>
              </a:buClr>
              <a:buSzPct val="60000"/>
              <a:buFont typeface="Wingdings" panose="05000000000000000000" pitchFamily="2" charset="2"/>
              <a:buNone/>
              <a:defRPr/>
            </a:pPr>
            <a:r>
              <a:rPr lang="vi-VN" sz="2700" dirty="0" smtClean="0">
                <a:latin typeface="Times New Roman" panose="02020603050405020304" pitchFamily="18" charset="0"/>
                <a:cs typeface="Times New Roman" panose="02020603050405020304" pitchFamily="18" charset="0"/>
              </a:rPr>
              <a:t>Các văn bản về tuyển sinh sẽ được cập nhật lên Cổng </a:t>
            </a:r>
            <a:r>
              <a:rPr lang="vi-VN" sz="2700" dirty="0">
                <a:latin typeface="Times New Roman" panose="02020603050405020304" pitchFamily="18" charset="0"/>
                <a:cs typeface="Times New Roman" panose="02020603050405020304" pitchFamily="18" charset="0"/>
              </a:rPr>
              <a:t>thông tin tuyển sinh tại địa chỉ: </a:t>
            </a:r>
            <a:r>
              <a:rPr lang="vi-VN" sz="2700" dirty="0" smtClean="0">
                <a:latin typeface="Times New Roman" panose="02020603050405020304" pitchFamily="18" charset="0"/>
                <a:cs typeface="Times New Roman" panose="02020603050405020304" pitchFamily="18" charset="0"/>
              </a:rPr>
              <a:t>thituyensinh.vn và trên Cổng thông tin của Bộ: moet.gov.vn.</a:t>
            </a:r>
            <a:endParaRPr lang="vi-VN" sz="2700" dirty="0">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defRPr/>
            </a:pPr>
            <a:endParaRPr lang="en-US" sz="2600" dirty="0">
              <a:latin typeface="Times New Roman" panose="02020603050405020304" pitchFamily="18" charset="0"/>
              <a:cs typeface="Times New Roman" panose="02020603050405020304" pitchFamily="18" charset="0"/>
            </a:endParaRPr>
          </a:p>
          <a:p>
            <a:pPr lvl="1">
              <a:defRPr/>
            </a:pPr>
            <a:endParaRPr lang="en-US" sz="1800" dirty="0" smtClean="0"/>
          </a:p>
        </p:txBody>
      </p:sp>
    </p:spTree>
    <p:extLst>
      <p:ext uri="{BB962C8B-B14F-4D97-AF65-F5344CB8AC3E}">
        <p14:creationId xmlns:p14="http://schemas.microsoft.com/office/powerpoint/2010/main" val="461695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bwMode="auto">
          <a:xfrm>
            <a:off x="554038" y="1600200"/>
            <a:ext cx="8285162"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just">
              <a:spcBef>
                <a:spcPts val="600"/>
              </a:spcBef>
              <a:buFont typeface="Wingdings" panose="05000000000000000000" pitchFamily="2" charset="2"/>
              <a:buNone/>
            </a:pPr>
            <a:r>
              <a:rPr lang="en-US" altLang="en-US" sz="28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Năm</a:t>
            </a:r>
            <a:r>
              <a:rPr lang="en-US" altLang="en-US" sz="2000" dirty="0">
                <a:latin typeface="Times New Roman" panose="02020603050405020304" pitchFamily="18" charset="0"/>
                <a:cs typeface="Times New Roman" panose="02020603050405020304" pitchFamily="18" charset="0"/>
              </a:rPr>
              <a:t> 2020, </a:t>
            </a:r>
            <a:r>
              <a:rPr lang="en-US" altLang="en-US" sz="2000" dirty="0" err="1">
                <a:latin typeface="Times New Roman" panose="02020603050405020304" pitchFamily="18" charset="0"/>
                <a:cs typeface="Times New Roman" panose="02020603050405020304" pitchFamily="18" charset="0"/>
              </a:rPr>
              <a:t>không</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tuyển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sinh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đào</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tạo</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giáo</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viên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trình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độ</a:t>
            </a:r>
            <a:r>
              <a:rPr lang="en-US" altLang="en-US" sz="2000" dirty="0">
                <a:latin typeface="Times New Roman" panose="02020603050405020304" pitchFamily="18" charset="0"/>
                <a:cs typeface="Times New Roman" panose="02020603050405020304" pitchFamily="18" charset="0"/>
              </a:rPr>
              <a:t> TC; </a:t>
            </a:r>
            <a:r>
              <a:rPr lang="en-US" altLang="en-US" sz="2000" dirty="0" err="1">
                <a:latin typeface="Times New Roman" panose="02020603050405020304" pitchFamily="18" charset="0"/>
                <a:cs typeface="Times New Roman" panose="02020603050405020304" pitchFamily="18" charset="0"/>
              </a:rPr>
              <a:t>trình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độ</a:t>
            </a:r>
            <a:r>
              <a:rPr lang="en-US" altLang="en-US" sz="2000" dirty="0">
                <a:latin typeface="Times New Roman" panose="02020603050405020304" pitchFamily="18" charset="0"/>
                <a:cs typeface="Times New Roman" panose="02020603050405020304" pitchFamily="18" charset="0"/>
              </a:rPr>
              <a:t> CĐ </a:t>
            </a:r>
            <a:r>
              <a:rPr lang="en-US" altLang="en-US" sz="2000" dirty="0" err="1">
                <a:latin typeface="Times New Roman" panose="02020603050405020304" pitchFamily="18" charset="0"/>
                <a:cs typeface="Times New Roman" panose="02020603050405020304" pitchFamily="18" charset="0"/>
              </a:rPr>
              <a:t>chỉ</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tuyển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sinh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đào</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tạo</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ngành</a:t>
            </a:r>
            <a:r>
              <a:rPr lang="en-US" altLang="en-US" sz="2000" dirty="0">
                <a:latin typeface="Times New Roman" panose="02020603050405020304" pitchFamily="18" charset="0"/>
                <a:cs typeface="Times New Roman" panose="02020603050405020304" pitchFamily="18" charset="0"/>
              </a:rPr>
              <a:t> GDMN (</a:t>
            </a:r>
            <a:r>
              <a:rPr lang="en-US" altLang="en-US" sz="2000" dirty="0" err="1">
                <a:latin typeface="Times New Roman" panose="02020603050405020304" pitchFamily="18" charset="0"/>
                <a:cs typeface="Times New Roman" panose="02020603050405020304" pitchFamily="18" charset="0"/>
              </a:rPr>
              <a:t>Quy</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định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của</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Luật</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Giáo</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dục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có</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hiệu</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lực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từ</a:t>
            </a:r>
            <a:r>
              <a:rPr lang="en-US" altLang="en-US" sz="2000" dirty="0">
                <a:latin typeface="Times New Roman" panose="02020603050405020304" pitchFamily="18" charset="0"/>
                <a:cs typeface="Times New Roman" panose="02020603050405020304" pitchFamily="18" charset="0"/>
              </a:rPr>
              <a:t> 1/7/2020).</a:t>
            </a:r>
          </a:p>
          <a:p>
            <a:pPr algn="just">
              <a:spcBef>
                <a:spcPts val="600"/>
              </a:spcBef>
              <a:buFont typeface="Wingdings" panose="05000000000000000000" pitchFamily="2" charset="2"/>
              <a:buNone/>
            </a:pP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Công</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tác</a:t>
            </a:r>
            <a:r>
              <a:rPr lang="en-US" altLang="en-US" sz="2000" dirty="0">
                <a:latin typeface="Times New Roman" panose="02020603050405020304" pitchFamily="18" charset="0"/>
                <a:cs typeface="Times New Roman" panose="02020603050405020304" pitchFamily="18" charset="0"/>
              </a:rPr>
              <a:t> </a:t>
            </a:r>
            <a:r>
              <a:rPr lang="vi-VN" altLang="en-US" sz="2000" dirty="0">
                <a:latin typeface="Times New Roman" panose="02020603050405020304" pitchFamily="18" charset="0"/>
                <a:cs typeface="Times New Roman" panose="02020603050405020304" pitchFamily="18" charset="0"/>
              </a:rPr>
              <a:t>tuyển sinh 2020</a:t>
            </a:r>
            <a:r>
              <a:rPr lang="en-US" altLang="en-US" sz="2000" dirty="0">
                <a:latin typeface="Times New Roman" panose="02020603050405020304" pitchFamily="18" charset="0"/>
                <a:cs typeface="Times New Roman" panose="02020603050405020304" pitchFamily="18" charset="0"/>
              </a:rPr>
              <a:t> </a:t>
            </a:r>
            <a:r>
              <a:rPr lang="vi-VN" altLang="en-US" sz="2000" dirty="0">
                <a:latin typeface="Times New Roman" panose="02020603050405020304" pitchFamily="18" charset="0"/>
                <a:cs typeface="Times New Roman" panose="02020603050405020304" pitchFamily="18" charset="0"/>
              </a:rPr>
              <a:t>kéo dài đến 28/2/2021.</a:t>
            </a:r>
            <a:endParaRPr lang="en-US" altLang="en-US" sz="2000" dirty="0">
              <a:latin typeface="Times New Roman" panose="02020603050405020304" pitchFamily="18" charset="0"/>
              <a:cs typeface="Times New Roman" panose="02020603050405020304" pitchFamily="18" charset="0"/>
            </a:endParaRPr>
          </a:p>
          <a:p>
            <a:pPr>
              <a:spcBef>
                <a:spcPts val="600"/>
              </a:spcBef>
              <a:buFont typeface="Wingdings" panose="05000000000000000000" pitchFamily="2" charset="2"/>
              <a:buNone/>
            </a:pPr>
            <a:r>
              <a:rPr lang="en-US" altLang="en-US" sz="2000" dirty="0">
                <a:latin typeface="Times New Roman" panose="02020603050405020304" pitchFamily="18" charset="0"/>
                <a:cs typeface="Times New Roman" panose="02020603050405020304" pitchFamily="18" charset="0"/>
              </a:rPr>
              <a:t>- </a:t>
            </a:r>
            <a:r>
              <a:rPr lang="vi-VN" altLang="en-US" sz="2000" dirty="0">
                <a:latin typeface="Times New Roman" panose="02020603050405020304" pitchFamily="18" charset="0"/>
                <a:cs typeface="Times New Roman" panose="02020603050405020304" pitchFamily="18" charset="0"/>
              </a:rPr>
              <a:t>Sở Giáo dục và Đào tạo/UBND tỉnh tiếp tục hỗ trợ thí sinh ĐKXT như năm 201</a:t>
            </a:r>
            <a:r>
              <a:rPr lang="en-US" altLang="en-US" sz="2000" dirty="0">
                <a:latin typeface="Times New Roman" panose="02020603050405020304" pitchFamily="18" charset="0"/>
                <a:cs typeface="Times New Roman" panose="02020603050405020304" pitchFamily="18" charset="0"/>
              </a:rPr>
              <a:t>9 (</a:t>
            </a:r>
            <a:r>
              <a:rPr lang="en-US" altLang="en-US" sz="2000" dirty="0" err="1">
                <a:latin typeface="Times New Roman" panose="02020603050405020304" pitchFamily="18" charset="0"/>
                <a:cs typeface="Times New Roman" panose="02020603050405020304" pitchFamily="18" charset="0"/>
              </a:rPr>
              <a:t>khoản</a:t>
            </a:r>
            <a:r>
              <a:rPr lang="en-US" altLang="en-US" sz="2000" dirty="0">
                <a:latin typeface="Times New Roman" panose="02020603050405020304" pitchFamily="18" charset="0"/>
                <a:cs typeface="Times New Roman" panose="02020603050405020304" pitchFamily="18" charset="0"/>
              </a:rPr>
              <a:t> 2 </a:t>
            </a:r>
            <a:r>
              <a:rPr lang="en-US" altLang="en-US" sz="2000" dirty="0" err="1">
                <a:latin typeface="Times New Roman" panose="02020603050405020304" pitchFamily="18" charset="0"/>
                <a:cs typeface="Times New Roman" panose="02020603050405020304" pitchFamily="18" charset="0"/>
              </a:rPr>
              <a:t>Điều</a:t>
            </a:r>
            <a:r>
              <a:rPr lang="en-US" altLang="en-US" sz="2000" dirty="0">
                <a:latin typeface="Times New Roman" panose="02020603050405020304" pitchFamily="18" charset="0"/>
                <a:cs typeface="Times New Roman" panose="02020603050405020304" pitchFamily="18" charset="0"/>
              </a:rPr>
              <a:t> 10 </a:t>
            </a:r>
            <a:r>
              <a:rPr lang="en-US" altLang="en-US" sz="2000" dirty="0" err="1">
                <a:latin typeface="Times New Roman" panose="02020603050405020304" pitchFamily="18" charset="0"/>
                <a:cs typeface="Times New Roman" panose="02020603050405020304" pitchFamily="18" charset="0"/>
              </a:rPr>
              <a:t>Quy</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chế</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tuyển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sinh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hiện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hành</a:t>
            </a:r>
            <a:r>
              <a:rPr lang="en-US" altLang="en-US" sz="2000" dirty="0">
                <a:latin typeface="Times New Roman" panose="02020603050405020304" pitchFamily="18" charset="0"/>
                <a:cs typeface="Times New Roman" panose="02020603050405020304" pitchFamily="18" charset="0"/>
              </a:rPr>
              <a:t>).</a:t>
            </a:r>
          </a:p>
          <a:p>
            <a:pPr>
              <a:spcBef>
                <a:spcPts val="600"/>
              </a:spcBef>
              <a:buFont typeface="Wingdings" panose="05000000000000000000" pitchFamily="2" charset="2"/>
              <a:buNone/>
            </a:pPr>
            <a:r>
              <a:rPr lang="en-US" altLang="en-US" sz="2000" dirty="0">
                <a:latin typeface="Times New Roman" panose="02020603050405020304" pitchFamily="18" charset="0"/>
                <a:cs typeface="Times New Roman" panose="02020603050405020304" pitchFamily="18" charset="0"/>
              </a:rPr>
              <a:t>- C</a:t>
            </a:r>
            <a:r>
              <a:rPr lang="vi-VN" altLang="en-US" sz="2000" dirty="0">
                <a:latin typeface="Times New Roman" panose="02020603050405020304" pitchFamily="18" charset="0"/>
                <a:cs typeface="Times New Roman" panose="02020603050405020304" pitchFamily="18" charset="0"/>
              </a:rPr>
              <a:t>ác trường</a:t>
            </a:r>
            <a:r>
              <a:rPr lang="en-US" altLang="en-US" sz="2000" dirty="0">
                <a:latin typeface="Times New Roman" panose="02020603050405020304" pitchFamily="18" charset="0"/>
                <a:cs typeface="Times New Roman" panose="02020603050405020304" pitchFamily="18" charset="0"/>
              </a:rPr>
              <a:t>:</a:t>
            </a:r>
            <a:r>
              <a:rPr lang="vi-VN" altLang="en-US" sz="2000" dirty="0">
                <a:latin typeface="Times New Roman" panose="02020603050405020304" pitchFamily="18" charset="0"/>
                <a:cs typeface="Times New Roman" panose="02020603050405020304" pitchFamily="18" charset="0"/>
              </a:rPr>
              <a:t> </a:t>
            </a:r>
          </a:p>
          <a:p>
            <a:pPr>
              <a:spcBef>
                <a:spcPts val="600"/>
              </a:spcBef>
              <a:buFont typeface="Wingdings" panose="05000000000000000000" pitchFamily="2" charset="2"/>
              <a:buNone/>
            </a:pPr>
            <a:r>
              <a:rPr lang="en-US" altLang="en-US" sz="2000" dirty="0">
                <a:latin typeface="Times New Roman" panose="02020603050405020304" pitchFamily="18" charset="0"/>
                <a:cs typeface="Times New Roman" panose="02020603050405020304" pitchFamily="18" charset="0"/>
              </a:rPr>
              <a:t>      </a:t>
            </a:r>
            <a:r>
              <a:rPr lang="vi-VN" altLang="en-US" sz="2000" dirty="0">
                <a:latin typeface="Times New Roman" panose="02020603050405020304" pitchFamily="18" charset="0"/>
                <a:cs typeface="Times New Roman" panose="02020603050405020304" pitchFamily="18" charset="0"/>
              </a:rPr>
              <a:t>+ Công khai </a:t>
            </a:r>
            <a:r>
              <a:rPr lang="en-US" altLang="en-US" sz="2000" dirty="0" err="1">
                <a:latin typeface="Times New Roman" panose="02020603050405020304" pitchFamily="18" charset="0"/>
                <a:cs typeface="Times New Roman" panose="02020603050405020304" pitchFamily="18" charset="0"/>
              </a:rPr>
              <a:t>đầy</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đủ</a:t>
            </a:r>
            <a:r>
              <a:rPr lang="en-US" altLang="en-US" sz="2000" dirty="0">
                <a:latin typeface="Times New Roman" panose="02020603050405020304" pitchFamily="18" charset="0"/>
                <a:cs typeface="Times New Roman" panose="02020603050405020304" pitchFamily="18" charset="0"/>
              </a:rPr>
              <a:t> </a:t>
            </a:r>
            <a:r>
              <a:rPr lang="vi-VN" altLang="en-US" sz="2000" dirty="0">
                <a:latin typeface="Times New Roman" panose="02020603050405020304" pitchFamily="18" charset="0"/>
                <a:cs typeface="Times New Roman" panose="02020603050405020304" pitchFamily="18" charset="0"/>
              </a:rPr>
              <a:t>thông tin tuyển sinh các loại hình đào tạo của năm thông qua Đề án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tuyển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sinh</a:t>
            </a:r>
            <a:r>
              <a:rPr lang="vi-VN" altLang="en-US" sz="2000" dirty="0">
                <a:latin typeface="Times New Roman" panose="02020603050405020304" pitchFamily="18" charset="0"/>
                <a:cs typeface="Times New Roman" panose="02020603050405020304" pitchFamily="18" charset="0"/>
              </a:rPr>
              <a:t> chung</a:t>
            </a:r>
            <a:r>
              <a:rPr lang="en-US" altLang="en-US" sz="2000" dirty="0">
                <a:latin typeface="Times New Roman" panose="02020603050405020304" pitchFamily="18" charset="0"/>
                <a:cs typeface="Times New Roman" panose="02020603050405020304" pitchFamily="18" charset="0"/>
              </a:rPr>
              <a:t>. </a:t>
            </a:r>
          </a:p>
          <a:p>
            <a:pPr>
              <a:spcBef>
                <a:spcPts val="600"/>
              </a:spcBef>
              <a:buFont typeface="Wingdings" panose="05000000000000000000" pitchFamily="2" charset="2"/>
              <a:buNone/>
            </a:pPr>
            <a:r>
              <a:rPr lang="en-US" alt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vi-VN" altLang="en-US" sz="2000" dirty="0">
                <a:latin typeface="Times New Roman" panose="02020603050405020304" pitchFamily="18" charset="0"/>
                <a:cs typeface="Times New Roman" panose="02020603050405020304" pitchFamily="18" charset="0"/>
              </a:rPr>
              <a:t> Công bố Đề án tại trang </a:t>
            </a:r>
            <a:r>
              <a:rPr lang="en-US" altLang="en-US" sz="2000" dirty="0" err="1">
                <a:latin typeface="Times New Roman" panose="02020603050405020304" pitchFamily="18" charset="0"/>
                <a:cs typeface="Times New Roman" panose="02020603050405020304" pitchFamily="18" charset="0"/>
              </a:rPr>
              <a:t>thông</a:t>
            </a:r>
            <a:r>
              <a:rPr lang="en-US" altLang="en-US" sz="2000" dirty="0">
                <a:latin typeface="Times New Roman" panose="02020603050405020304" pitchFamily="18" charset="0"/>
                <a:cs typeface="Times New Roman" panose="02020603050405020304" pitchFamily="18" charset="0"/>
              </a:rPr>
              <a:t> tin </a:t>
            </a:r>
            <a:r>
              <a:rPr lang="en-US" altLang="en-US" sz="2000" dirty="0" err="1">
                <a:latin typeface="Times New Roman" panose="02020603050405020304" pitchFamily="18" charset="0"/>
                <a:cs typeface="Times New Roman" panose="02020603050405020304" pitchFamily="18" charset="0"/>
              </a:rPr>
              <a:t>điện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tử</a:t>
            </a:r>
            <a:r>
              <a:rPr lang="vi-VN" altLang="en-US" sz="2000" dirty="0">
                <a:latin typeface="Times New Roman" panose="02020603050405020304" pitchFamily="18" charset="0"/>
                <a:cs typeface="Times New Roman" panose="02020603050405020304" pitchFamily="18" charset="0"/>
              </a:rPr>
              <a:t> của </a:t>
            </a:r>
            <a:r>
              <a:rPr lang="en-US" altLang="en-US" sz="2000" dirty="0">
                <a:latin typeface="Times New Roman" panose="02020603050405020304" pitchFamily="18" charset="0"/>
                <a:cs typeface="Times New Roman" panose="02020603050405020304" pitchFamily="18" charset="0"/>
              </a:rPr>
              <a:t>t</a:t>
            </a:r>
            <a:r>
              <a:rPr lang="vi-VN" altLang="en-US" sz="2000" dirty="0">
                <a:latin typeface="Times New Roman" panose="02020603050405020304" pitchFamily="18" charset="0"/>
                <a:cs typeface="Times New Roman" panose="02020603050405020304" pitchFamily="18" charset="0"/>
              </a:rPr>
              <a:t>rường</a:t>
            </a:r>
            <a:r>
              <a:rPr lang="en-US" altLang="en-US" sz="2000" dirty="0">
                <a:latin typeface="Times New Roman" panose="02020603050405020304" pitchFamily="18" charset="0"/>
                <a:cs typeface="Times New Roman" panose="02020603050405020304" pitchFamily="18" charset="0"/>
              </a:rPr>
              <a:t>.</a:t>
            </a:r>
          </a:p>
          <a:p>
            <a:pPr>
              <a:spcBef>
                <a:spcPts val="600"/>
              </a:spcBef>
              <a:buFont typeface="Wingdings" panose="05000000000000000000" pitchFamily="2" charset="2"/>
              <a:buNone/>
            </a:pPr>
            <a:r>
              <a:rPr lang="en-US" altLang="en-US" sz="2000" dirty="0">
                <a:latin typeface="Times New Roman" panose="02020603050405020304" pitchFamily="18" charset="0"/>
                <a:cs typeface="Times New Roman" panose="02020603050405020304" pitchFamily="18" charset="0"/>
              </a:rPr>
              <a:t>      + </a:t>
            </a:r>
            <a:r>
              <a:rPr lang="en-US" altLang="en-US" sz="2000" dirty="0" err="1">
                <a:latin typeface="Times New Roman" panose="02020603050405020304" pitchFamily="18" charset="0"/>
                <a:cs typeface="Times New Roman" panose="02020603050405020304" pitchFamily="18" charset="0"/>
              </a:rPr>
              <a:t>Chịu</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trách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nhiệm</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tr</a:t>
            </a:r>
            <a:r>
              <a:rPr lang="vi-VN" altLang="en-US" sz="2000" dirty="0">
                <a:latin typeface="Times New Roman" panose="02020603050405020304" pitchFamily="18" charset="0"/>
                <a:cs typeface="Times New Roman" panose="02020603050405020304" pitchFamily="18" charset="0"/>
              </a:rPr>
              <a:t>ư</a:t>
            </a:r>
            <a:r>
              <a:rPr lang="en-US" altLang="en-US" sz="2000" dirty="0" err="1">
                <a:latin typeface="Times New Roman" panose="02020603050405020304" pitchFamily="18" charset="0"/>
                <a:cs typeface="Times New Roman" panose="02020603050405020304" pitchFamily="18" charset="0"/>
              </a:rPr>
              <a:t>ớc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pháp</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luật</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về</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các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thông</a:t>
            </a:r>
            <a:r>
              <a:rPr lang="en-US" altLang="en-US" sz="2000" dirty="0">
                <a:latin typeface="Times New Roman" panose="02020603050405020304" pitchFamily="18" charset="0"/>
                <a:cs typeface="Times New Roman" panose="02020603050405020304" pitchFamily="18" charset="0"/>
              </a:rPr>
              <a:t> tin </a:t>
            </a:r>
            <a:r>
              <a:rPr lang="en-US" altLang="en-US" sz="2000" dirty="0" err="1">
                <a:latin typeface="Times New Roman" panose="02020603050405020304" pitchFamily="18" charset="0"/>
                <a:cs typeface="Times New Roman" panose="02020603050405020304" pitchFamily="18" charset="0"/>
              </a:rPr>
              <a:t>tuyển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sinh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của</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tr</a:t>
            </a:r>
            <a:r>
              <a:rPr lang="vi-VN" altLang="en-US" sz="2000" dirty="0">
                <a:latin typeface="Times New Roman" panose="02020603050405020304" pitchFamily="18" charset="0"/>
                <a:cs typeface="Times New Roman" panose="02020603050405020304" pitchFamily="18" charset="0"/>
              </a:rPr>
              <a:t>ư</a:t>
            </a:r>
            <a:r>
              <a:rPr lang="en-US" altLang="en-US" sz="2000" dirty="0" err="1">
                <a:latin typeface="Times New Roman" panose="02020603050405020304" pitchFamily="18" charset="0"/>
                <a:cs typeface="Times New Roman" panose="02020603050405020304" pitchFamily="18" charset="0"/>
              </a:rPr>
              <a:t>ờng</a:t>
            </a:r>
            <a:r>
              <a:rPr lang="en-US" altLang="en-US" sz="2000" dirty="0">
                <a:latin typeface="Times New Roman" panose="02020603050405020304" pitchFamily="18" charset="0"/>
                <a:cs typeface="Times New Roman" panose="02020603050405020304" pitchFamily="18" charset="0"/>
              </a:rPr>
              <a:t>.</a:t>
            </a:r>
          </a:p>
          <a:p>
            <a:pPr>
              <a:spcBef>
                <a:spcPts val="600"/>
              </a:spcBef>
              <a:buFont typeface="Wingdings" panose="05000000000000000000" pitchFamily="2" charset="2"/>
              <a:buNone/>
            </a:pPr>
            <a:r>
              <a:rPr lang="en-US" altLang="en-US" sz="2000" dirty="0">
                <a:latin typeface="Times New Roman" panose="02020603050405020304" pitchFamily="18" charset="0"/>
                <a:cs typeface="Times New Roman" panose="02020603050405020304" pitchFamily="18" charset="0"/>
              </a:rPr>
              <a:t>      + </a:t>
            </a:r>
            <a:r>
              <a:rPr lang="en-US" altLang="en-US" sz="2000" dirty="0" err="1">
                <a:latin typeface="Times New Roman" panose="02020603050405020304" pitchFamily="18" charset="0"/>
                <a:cs typeface="Times New Roman" panose="02020603050405020304" pitchFamily="18" charset="0"/>
              </a:rPr>
              <a:t>Bộ</a:t>
            </a:r>
            <a:r>
              <a:rPr lang="en-US" altLang="en-US" sz="2000" dirty="0">
                <a:latin typeface="Times New Roman" panose="02020603050405020304" pitchFamily="18" charset="0"/>
                <a:cs typeface="Times New Roman" panose="02020603050405020304" pitchFamily="18" charset="0"/>
              </a:rPr>
              <a:t> GDĐT </a:t>
            </a:r>
            <a:r>
              <a:rPr lang="en-US" altLang="en-US" sz="2000" dirty="0" err="1">
                <a:latin typeface="Times New Roman" panose="02020603050405020304" pitchFamily="18" charset="0"/>
                <a:cs typeface="Times New Roman" panose="02020603050405020304" pitchFamily="18" charset="0"/>
              </a:rPr>
              <a:t>tiếp</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nhận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Đề</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án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tuyển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sinh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phục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vụ</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công</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tác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hậu</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kiểm</a:t>
            </a:r>
            <a:r>
              <a:rPr lang="en-US" altLang="en-US" sz="2000" dirty="0">
                <a:latin typeface="Times New Roman" panose="02020603050405020304" pitchFamily="18" charset="0"/>
                <a:cs typeface="Times New Roman" panose="02020603050405020304" pitchFamily="18" charset="0"/>
              </a:rPr>
              <a:t>. </a:t>
            </a:r>
          </a:p>
          <a:p>
            <a:pPr>
              <a:buFont typeface="Wingdings" panose="05000000000000000000" pitchFamily="2" charset="2"/>
              <a:buNone/>
            </a:pPr>
            <a:endParaRPr lang="en-US" altLang="en-US" sz="2600" dirty="0">
              <a:latin typeface="Times New Roman" panose="02020603050405020304" pitchFamily="18" charset="0"/>
              <a:cs typeface="Times New Roman" panose="02020603050405020304" pitchFamily="18" charset="0"/>
            </a:endParaRPr>
          </a:p>
          <a:p>
            <a:pPr lvl="1"/>
            <a:endParaRPr lang="en-US" altLang="en-US" sz="1800" dirty="0"/>
          </a:p>
        </p:txBody>
      </p:sp>
    </p:spTree>
    <p:extLst>
      <p:ext uri="{BB962C8B-B14F-4D97-AF65-F5344CB8AC3E}">
        <p14:creationId xmlns:p14="http://schemas.microsoft.com/office/powerpoint/2010/main" val="3773254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bwMode="auto">
          <a:xfrm>
            <a:off x="457200" y="1524000"/>
            <a:ext cx="8382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lvl="1" algn="just">
              <a:defRPr/>
            </a:pPr>
            <a:r>
              <a:rPr lang="vi-VN" sz="2400" dirty="0" smtClean="0">
                <a:latin typeface="Times New Roman" panose="02020603050405020304" pitchFamily="18" charset="0"/>
                <a:cs typeface="Times New Roman" panose="02020603050405020304" pitchFamily="18" charset="0"/>
              </a:rPr>
              <a:t>Bộ GDĐT phối hợp với Sở GDĐT đã rà soát, bổ </a:t>
            </a:r>
            <a:r>
              <a:rPr lang="vi-VN" sz="2400" dirty="0">
                <a:latin typeface="Times New Roman" panose="02020603050405020304" pitchFamily="18" charset="0"/>
                <a:cs typeface="Times New Roman" panose="02020603050405020304" pitchFamily="18" charset="0"/>
              </a:rPr>
              <a:t>sung và cập nhật lên Hệ thống </a:t>
            </a:r>
            <a:r>
              <a:rPr lang="vi-VN" sz="2400" dirty="0" smtClean="0">
                <a:latin typeface="Times New Roman" panose="02020603050405020304" pitchFamily="18" charset="0"/>
                <a:cs typeface="Times New Roman" panose="02020603050405020304" pitchFamily="18" charset="0"/>
              </a:rPr>
              <a:t>các </a:t>
            </a:r>
            <a:r>
              <a:rPr lang="vi-VN" sz="2400" dirty="0">
                <a:latin typeface="Times New Roman" panose="02020603050405020304" pitchFamily="18" charset="0"/>
                <a:cs typeface="Times New Roman" panose="02020603050405020304" pitchFamily="18" charset="0"/>
              </a:rPr>
              <a:t>văn bản </a:t>
            </a:r>
            <a:r>
              <a:rPr lang="vi-VN" sz="2400" dirty="0" smtClean="0">
                <a:latin typeface="Times New Roman" panose="02020603050405020304" pitchFamily="18" charset="0"/>
                <a:cs typeface="Times New Roman" panose="02020603050405020304" pitchFamily="18" charset="0"/>
              </a:rPr>
              <a:t>để </a:t>
            </a:r>
            <a:r>
              <a:rPr lang="vi-VN" sz="2400" dirty="0">
                <a:latin typeface="Times New Roman" panose="02020603050405020304" pitchFamily="18" charset="0"/>
                <a:cs typeface="Times New Roman" panose="02020603050405020304" pitchFamily="18" charset="0"/>
              </a:rPr>
              <a:t>làm căn cứ xác định khu vực ưu tiên. </a:t>
            </a:r>
            <a:endParaRPr lang="vi-VN" sz="2400" dirty="0" smtClean="0">
              <a:latin typeface="Times New Roman" panose="02020603050405020304" pitchFamily="18" charset="0"/>
              <a:cs typeface="Times New Roman" panose="02020603050405020304" pitchFamily="18" charset="0"/>
            </a:endParaRPr>
          </a:p>
          <a:p>
            <a:pPr marL="457200" lvl="1" indent="0" algn="just">
              <a:buFont typeface="Wingdings" panose="05000000000000000000" pitchFamily="2" charset="2"/>
              <a:buNone/>
              <a:defRPr/>
            </a:pPr>
            <a:r>
              <a:rPr lang="vi-VN" sz="2400" dirty="0" smtClean="0">
                <a:latin typeface="Times New Roman" panose="02020603050405020304" pitchFamily="18" charset="0"/>
                <a:cs typeface="Times New Roman" panose="02020603050405020304" pitchFamily="18" charset="0"/>
              </a:rPr>
              <a:t>Các xã thay đổi khu vực ưu tiên do: sáp nhập; các xã vùng bãi ngang ven biển và hải đảo khi được cơ quan có thẩm quyền công nhận lên phường, thị trấn hoặc đạt chuẩn nông thôn mới (QĐ 596/QĐ-TTg ngày 25/5/2018); các xã ATK cách mạng đạt chuẩn nông thôn mới, các xã được công nhận ra khỏi diện đầu tư của chương trình 135 (CT 14/CT-TTg ngày 24/3/2020).</a:t>
            </a:r>
          </a:p>
          <a:p>
            <a:pPr marL="457200" lvl="1" indent="0">
              <a:buFont typeface="Wingdings" panose="05000000000000000000" pitchFamily="2" charset="2"/>
              <a:buNone/>
              <a:defRPr/>
            </a:pPr>
            <a:endParaRPr lang="vi-VN" sz="2400" dirty="0" smtClean="0">
              <a:latin typeface="Times New Roman" panose="02020603050405020304" pitchFamily="18" charset="0"/>
              <a:cs typeface="Times New Roman" panose="02020603050405020304" pitchFamily="18" charset="0"/>
            </a:endParaRPr>
          </a:p>
          <a:p>
            <a:pPr marL="914400" lvl="1" indent="-457200">
              <a:buFont typeface="Wingdings" panose="05000000000000000000" pitchFamily="2" charset="2"/>
              <a:buAutoNum type="arabicPeriod"/>
              <a:defRPr/>
            </a:pPr>
            <a:endParaRPr lang="en-US" sz="2000" dirty="0" smtClean="0">
              <a:latin typeface="Times New Roman" panose="02020603050405020304" pitchFamily="18" charset="0"/>
              <a:cs typeface="Times New Roman" panose="02020603050405020304" pitchFamily="18" charset="0"/>
            </a:endParaRPr>
          </a:p>
          <a:p>
            <a:pPr lvl="1">
              <a:defRPr/>
            </a:pPr>
            <a:endParaRPr lang="en-US" sz="1800" dirty="0" smtClean="0"/>
          </a:p>
        </p:txBody>
      </p:sp>
    </p:spTree>
    <p:extLst>
      <p:ext uri="{BB962C8B-B14F-4D97-AF65-F5344CB8AC3E}">
        <p14:creationId xmlns:p14="http://schemas.microsoft.com/office/powerpoint/2010/main" val="2557075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457200" y="1447800"/>
            <a:ext cx="8458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lvl="1" algn="just">
              <a:defRPr/>
            </a:pPr>
            <a:r>
              <a:rPr lang="vi-VN" sz="2400" dirty="0" smtClean="0">
                <a:latin typeface="Times New Roman" panose="02020603050405020304" pitchFamily="18" charset="0"/>
                <a:cs typeface="Times New Roman" panose="02020603050405020304" pitchFamily="18" charset="0"/>
              </a:rPr>
              <a:t>Rà </a:t>
            </a:r>
            <a:r>
              <a:rPr lang="vi-VN" sz="2400" dirty="0">
                <a:latin typeface="Times New Roman" panose="02020603050405020304" pitchFamily="18" charset="0"/>
                <a:cs typeface="Times New Roman" panose="02020603050405020304" pitchFamily="18" charset="0"/>
              </a:rPr>
              <a:t>soát, sửa đổi, bổ sung cập </a:t>
            </a:r>
            <a:r>
              <a:rPr lang="vi-VN" sz="2400" dirty="0" smtClean="0">
                <a:latin typeface="Times New Roman" panose="02020603050405020304" pitchFamily="18" charset="0"/>
                <a:cs typeface="Times New Roman" panose="02020603050405020304" pitchFamily="18" charset="0"/>
              </a:rPr>
              <a:t>nhật mã </a:t>
            </a:r>
            <a:r>
              <a:rPr lang="vi-VN" sz="2400" dirty="0">
                <a:latin typeface="Times New Roman" panose="02020603050405020304" pitchFamily="18" charset="0"/>
                <a:cs typeface="Times New Roman" panose="02020603050405020304" pitchFamily="18" charset="0"/>
              </a:rPr>
              <a:t>trường THPT tương ứng với các khu vực ưu tiên; </a:t>
            </a:r>
            <a:r>
              <a:rPr lang="vi-VN" sz="2400" dirty="0" smtClean="0">
                <a:latin typeface="Times New Roman" panose="02020603050405020304" pitchFamily="18" charset="0"/>
                <a:cs typeface="Times New Roman" panose="02020603050405020304" pitchFamily="18" charset="0"/>
              </a:rPr>
              <a:t>mã </a:t>
            </a:r>
            <a:r>
              <a:rPr lang="vi-VN" sz="2400" dirty="0">
                <a:latin typeface="Times New Roman" panose="02020603050405020304" pitchFamily="18" charset="0"/>
                <a:cs typeface="Times New Roman" panose="02020603050405020304" pitchFamily="18" charset="0"/>
              </a:rPr>
              <a:t>xã khó khăn, xã đặc biệt khó </a:t>
            </a:r>
            <a:r>
              <a:rPr lang="vi-VN" sz="2400" dirty="0" smtClean="0">
                <a:latin typeface="Times New Roman" panose="02020603050405020304" pitchFamily="18" charset="0"/>
                <a:cs typeface="Times New Roman" panose="02020603050405020304" pitchFamily="18" charset="0"/>
              </a:rPr>
              <a:t>khăn, mã </a:t>
            </a:r>
            <a:r>
              <a:rPr lang="vi-VN" sz="2400" dirty="0">
                <a:latin typeface="Times New Roman" panose="02020603050405020304" pitchFamily="18" charset="0"/>
                <a:cs typeface="Times New Roman" panose="02020603050405020304" pitchFamily="18" charset="0"/>
              </a:rPr>
              <a:t>quận/huyện; thị xã/thành </a:t>
            </a:r>
            <a:r>
              <a:rPr lang="vi-VN" sz="2400" dirty="0" smtClean="0">
                <a:latin typeface="Times New Roman" panose="02020603050405020304" pitchFamily="18" charset="0"/>
                <a:cs typeface="Times New Roman" panose="02020603050405020304" pitchFamily="18" charset="0"/>
              </a:rPr>
              <a:t>phố và cập nhật lên Hệ thống để thí sinh đăng ký xét tuyển.</a:t>
            </a:r>
          </a:p>
          <a:p>
            <a:pPr lvl="1" algn="just">
              <a:defRPr/>
            </a:pPr>
            <a:r>
              <a:rPr lang="vi-VN" sz="2400" dirty="0" smtClean="0">
                <a:latin typeface="Times New Roman" panose="02020603050405020304" pitchFamily="18" charset="0"/>
                <a:cs typeface="Times New Roman" panose="02020603050405020304" pitchFamily="18" charset="0"/>
              </a:rPr>
              <a:t>Tiếp tục rà soát các danh mục theo quy trình để đưa lên Cổng thông tin tuyển sinh tại địa chỉ: thituyensinh.vn. </a:t>
            </a:r>
          </a:p>
          <a:p>
            <a:pPr marL="457200" lvl="1" indent="0">
              <a:buFont typeface="Wingdings" panose="05000000000000000000" pitchFamily="2" charset="2"/>
              <a:buNone/>
              <a:defRPr/>
            </a:pPr>
            <a:endParaRPr lang="vi-VN" sz="2400" dirty="0" smtClean="0">
              <a:latin typeface="Times New Roman" panose="02020603050405020304" pitchFamily="18" charset="0"/>
              <a:cs typeface="Times New Roman" panose="02020603050405020304" pitchFamily="18" charset="0"/>
            </a:endParaRPr>
          </a:p>
          <a:p>
            <a:pPr marL="914400" lvl="1" indent="-457200">
              <a:buFont typeface="Wingdings" panose="05000000000000000000" pitchFamily="2" charset="2"/>
              <a:buAutoNum type="arabicPeriod"/>
              <a:defRPr/>
            </a:pPr>
            <a:endParaRPr lang="en-US" sz="2000" dirty="0" smtClean="0">
              <a:latin typeface="Times New Roman" panose="02020603050405020304" pitchFamily="18" charset="0"/>
              <a:cs typeface="Times New Roman" panose="02020603050405020304" pitchFamily="18" charset="0"/>
            </a:endParaRPr>
          </a:p>
          <a:p>
            <a:pPr lvl="1">
              <a:defRPr/>
            </a:pPr>
            <a:endParaRPr lang="en-US" sz="1800" dirty="0" smtClean="0"/>
          </a:p>
        </p:txBody>
      </p:sp>
    </p:spTree>
    <p:extLst>
      <p:ext uri="{BB962C8B-B14F-4D97-AF65-F5344CB8AC3E}">
        <p14:creationId xmlns:p14="http://schemas.microsoft.com/office/powerpoint/2010/main" val="861241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bwMode="auto">
          <a:xfrm>
            <a:off x="457200" y="1524000"/>
            <a:ext cx="85344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marL="457200" lvl="1" indent="0" algn="just">
              <a:buFont typeface="Wingdings" panose="05000000000000000000" pitchFamily="2" charset="2"/>
              <a:buNone/>
              <a:defRPr/>
            </a:pPr>
            <a:r>
              <a:rPr lang="en-US" sz="2000" dirty="0" smtClean="0">
                <a:latin typeface="Times New Roman" panose="02020603050405020304" pitchFamily="18" charset="0"/>
                <a:cs typeface="Times New Roman" panose="02020603050405020304" pitchFamily="18" charset="0"/>
              </a:rPr>
              <a:t>Bộ </a:t>
            </a:r>
            <a:r>
              <a:rPr lang="en-US" sz="2000" dirty="0">
                <a:latin typeface="Times New Roman" panose="02020603050405020304" pitchFamily="18" charset="0"/>
                <a:cs typeface="Times New Roman" panose="02020603050405020304" pitchFamily="18" charset="0"/>
              </a:rPr>
              <a:t>GDĐT </a:t>
            </a:r>
            <a:r>
              <a:rPr lang="en-US" sz="2000" dirty="0" smtClean="0">
                <a:latin typeface="Times New Roman" panose="02020603050405020304" pitchFamily="18" charset="0"/>
                <a:cs typeface="Times New Roman" panose="02020603050405020304" pitchFamily="18" charset="0"/>
              </a:rPr>
              <a:t>đã </a:t>
            </a:r>
            <a:r>
              <a:rPr lang="en-US" sz="2000" dirty="0">
                <a:latin typeface="Times New Roman" panose="02020603050405020304" pitchFamily="18" charset="0"/>
                <a:cs typeface="Times New Roman" panose="02020603050405020304" pitchFamily="18" charset="0"/>
              </a:rPr>
              <a:t>tạo các mã: 801; 802; 803 và 804 tương ứng với các khu vực ưu tiên. </a:t>
            </a:r>
            <a:endParaRPr lang="en-US" sz="2000" dirty="0" smtClean="0">
              <a:latin typeface="Times New Roman" panose="02020603050405020304" pitchFamily="18" charset="0"/>
              <a:cs typeface="Times New Roman" panose="02020603050405020304" pitchFamily="18" charset="0"/>
            </a:endParaRPr>
          </a:p>
          <a:p>
            <a:pPr marL="457200" lvl="1" indent="0" algn="just">
              <a:buFont typeface="Wingdings" panose="05000000000000000000" pitchFamily="2" charset="2"/>
              <a:buNone/>
              <a:defRPr/>
            </a:pPr>
            <a:r>
              <a:rPr lang="en-US" sz="2000" dirty="0" smtClean="0">
                <a:latin typeface="Times New Roman" panose="02020603050405020304" pitchFamily="18" charset="0"/>
                <a:cs typeface="Times New Roman" panose="02020603050405020304" pitchFamily="18" charset="0"/>
              </a:rPr>
              <a:t>Sở </a:t>
            </a:r>
            <a:r>
              <a:rPr lang="en-US" sz="2000" dirty="0">
                <a:latin typeface="Times New Roman" panose="02020603050405020304" pitchFamily="18" charset="0"/>
                <a:cs typeface="Times New Roman" panose="02020603050405020304" pitchFamily="18" charset="0"/>
              </a:rPr>
              <a:t>GDĐT và các điểm tiếp nhận hướng dẫn thí sinh đã tốt nghiệp THPT đăng ký để xét tuyển (trong mọi trường hợp thí sinh chưa tốt nghiệp THPT không được sử dụng các mã này) </a:t>
            </a:r>
            <a:r>
              <a:rPr lang="en-US" sz="2000" b="1" dirty="0">
                <a:latin typeface="Times New Roman" panose="02020603050405020304" pitchFamily="18" charset="0"/>
                <a:cs typeface="Times New Roman" panose="02020603050405020304" pitchFamily="18" charset="0"/>
              </a:rPr>
              <a:t>chỉ</a:t>
            </a:r>
            <a:r>
              <a:rPr lang="en-US" sz="2000" dirty="0">
                <a:latin typeface="Times New Roman" panose="02020603050405020304" pitchFamily="18" charset="0"/>
                <a:cs typeface="Times New Roman" panose="02020603050405020304" pitchFamily="18" charset="0"/>
              </a:rPr>
              <a:t> được sử dụng các mã này trong trường hợp trên </a:t>
            </a:r>
            <a:r>
              <a:rPr lang="en-US" sz="2000" dirty="0" smtClean="0">
                <a:latin typeface="Times New Roman" panose="02020603050405020304" pitchFamily="18" charset="0"/>
                <a:cs typeface="Times New Roman" panose="02020603050405020304" pitchFamily="18" charset="0"/>
              </a:rPr>
              <a:t>Hệ </a:t>
            </a:r>
            <a:r>
              <a:rPr lang="en-US" sz="2000" dirty="0">
                <a:latin typeface="Times New Roman" panose="02020603050405020304" pitchFamily="18" charset="0"/>
                <a:cs typeface="Times New Roman" panose="02020603050405020304" pitchFamily="18" charset="0"/>
              </a:rPr>
              <a:t>thống </a:t>
            </a:r>
            <a:r>
              <a:rPr lang="en-US" sz="2000" b="1" dirty="0">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quy định mã trường mà thí sinh theo học (các trường THPT, TT GDTX,... sát nhập, giải thể, đổi tên hoặc thay đổi khu vực hành chính mà chưa kịp bổ sung mã vào hệ thống) và khi thí sinh có đủ minh chứng về khu vực ưu tiên</a:t>
            </a:r>
            <a:r>
              <a:rPr lang="en-US" sz="2000" dirty="0" smtClean="0">
                <a:latin typeface="Times New Roman" panose="02020603050405020304" pitchFamily="18" charset="0"/>
                <a:cs typeface="Times New Roman" panose="02020603050405020304" pitchFamily="18" charset="0"/>
              </a:rPr>
              <a:t>.</a:t>
            </a:r>
          </a:p>
          <a:p>
            <a:pPr marL="457200" lvl="1" indent="0" algn="just">
              <a:buFont typeface="Wingdings" panose="05000000000000000000" pitchFamily="2" charset="2"/>
              <a:buNone/>
              <a:defRPr/>
            </a:pPr>
            <a:endParaRPr lang="en-US" sz="2400" dirty="0" smtClean="0">
              <a:latin typeface="Times New Roman" panose="02020603050405020304" pitchFamily="18" charset="0"/>
              <a:cs typeface="Times New Roman" panose="02020603050405020304" pitchFamily="18" charset="0"/>
            </a:endParaRPr>
          </a:p>
          <a:p>
            <a:pPr marL="457200" lvl="1" indent="0">
              <a:buFont typeface="Wingdings" panose="05000000000000000000" pitchFamily="2" charset="2"/>
              <a:buNone/>
              <a:defRPr/>
            </a:pPr>
            <a:endParaRPr lang="vi-VN" sz="2400" dirty="0" smtClean="0">
              <a:latin typeface="Times New Roman" panose="02020603050405020304" pitchFamily="18" charset="0"/>
              <a:cs typeface="Times New Roman" panose="02020603050405020304" pitchFamily="18" charset="0"/>
            </a:endParaRPr>
          </a:p>
          <a:p>
            <a:pPr marL="914400" lvl="1" indent="-457200">
              <a:buFont typeface="Wingdings" panose="05000000000000000000" pitchFamily="2" charset="2"/>
              <a:buAutoNum type="arabicPeriod"/>
              <a:defRPr/>
            </a:pPr>
            <a:endParaRPr lang="en-US" sz="2000" dirty="0" smtClean="0">
              <a:latin typeface="Times New Roman" panose="02020603050405020304" pitchFamily="18" charset="0"/>
              <a:cs typeface="Times New Roman" panose="02020603050405020304" pitchFamily="18" charset="0"/>
            </a:endParaRPr>
          </a:p>
          <a:p>
            <a:pPr lvl="1">
              <a:defRPr/>
            </a:pPr>
            <a:endParaRPr lang="en-US" sz="1800" dirty="0" smtClean="0"/>
          </a:p>
        </p:txBody>
      </p:sp>
      <p:pic>
        <p:nvPicPr>
          <p:cNvPr id="2" name="Picture 1"/>
          <p:cNvPicPr>
            <a:picLocks noChangeAspect="1"/>
          </p:cNvPicPr>
          <p:nvPr/>
        </p:nvPicPr>
        <p:blipFill>
          <a:blip r:embed="rId2"/>
          <a:stretch>
            <a:fillRect/>
          </a:stretch>
        </p:blipFill>
        <p:spPr>
          <a:xfrm>
            <a:off x="1050348" y="4419600"/>
            <a:ext cx="7934325" cy="2095500"/>
          </a:xfrm>
          <a:prstGeom prst="rect">
            <a:avLst/>
          </a:prstGeom>
        </p:spPr>
      </p:pic>
    </p:spTree>
    <p:extLst>
      <p:ext uri="{BB962C8B-B14F-4D97-AF65-F5344CB8AC3E}">
        <p14:creationId xmlns:p14="http://schemas.microsoft.com/office/powerpoint/2010/main" val="758764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011" y="2971800"/>
            <a:ext cx="8991600" cy="563562"/>
          </a:xfrm>
        </p:spPr>
        <p:txBody>
          <a:bodyPr/>
          <a:lstStyle/>
          <a:p>
            <a:pPr eaLnBrk="1" hangingPunct="1"/>
            <a:r>
              <a:rPr lang="en-US" altLang="en-US" dirty="0" smtClean="0">
                <a:solidFill>
                  <a:srgbClr val="FF0000"/>
                </a:solidFill>
                <a:latin typeface="Times New Roman" panose="02020603050405020304" pitchFamily="18" charset="0"/>
                <a:cs typeface="Times New Roman" panose="02020603050405020304" pitchFamily="18" charset="0"/>
              </a:rPr>
              <a:t>NHỮNG ĐIỂM LƯU Ý TRONG KỲ THI 2020</a:t>
            </a:r>
          </a:p>
        </p:txBody>
      </p:sp>
    </p:spTree>
    <p:extLst>
      <p:ext uri="{BB962C8B-B14F-4D97-AF65-F5344CB8AC3E}">
        <p14:creationId xmlns:p14="http://schemas.microsoft.com/office/powerpoint/2010/main" val="30981440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0"/>
            <a:ext cx="8763000" cy="3046988"/>
          </a:xfrm>
          <a:prstGeom prst="rect">
            <a:avLst/>
          </a:prstGeom>
        </p:spPr>
        <p:txBody>
          <a:bodyPr wrap="square">
            <a:spAutoFit/>
          </a:bodyPr>
          <a:lstStyle/>
          <a:p>
            <a:pPr marL="914400" lvl="1" indent="-457200" algn="just">
              <a:buFont typeface="Wingdings" panose="05000000000000000000" pitchFamily="2" charset="2"/>
              <a:buAutoNum type="arabicPeriod"/>
            </a:pPr>
            <a:r>
              <a:rPr lang="vi-VN" altLang="en-US" sz="2400" dirty="0" smtClean="0">
                <a:latin typeface="Times New Roman" panose="02020603050405020304" pitchFamily="18" charset="0"/>
                <a:cs typeface="Times New Roman" panose="02020603050405020304" pitchFamily="18" charset="0"/>
              </a:rPr>
              <a:t>Khai </a:t>
            </a:r>
            <a:r>
              <a:rPr lang="vi-VN" altLang="en-US" sz="2400" dirty="0">
                <a:latin typeface="Times New Roman" panose="02020603050405020304" pitchFamily="18" charset="0"/>
                <a:cs typeface="Times New Roman" panose="02020603050405020304" pitchFamily="18" charset="0"/>
              </a:rPr>
              <a:t>báo các thông tin tuyển sinh tuyển sinh trên Cổng thông tin tuyển sinh và công bố trên trang thông tin điện tử của trường: Mã trường, mã ngành/nhóm ngành, mã tổ hợp và chỉ tiêu tuyển sinh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rPr>
              <a:t>tiêu</a:t>
            </a:r>
            <a:r>
              <a:rPr lang="en-US" altLang="en-US" sz="2400" dirty="0">
                <a:latin typeface="Times New Roman" panose="02020603050405020304" pitchFamily="18" charset="0"/>
              </a:rPr>
              <a:t> </a:t>
            </a:r>
            <a:r>
              <a:rPr lang="en-US" altLang="en-US" sz="2400" dirty="0" err="1">
                <a:latin typeface="Times New Roman" panose="02020603050405020304" pitchFamily="18" charset="0"/>
              </a:rPr>
              <a:t>chí</a:t>
            </a:r>
            <a:r>
              <a:rPr lang="en-US" altLang="en-US" sz="2400" dirty="0">
                <a:latin typeface="Times New Roman" panose="02020603050405020304" pitchFamily="18" charset="0"/>
              </a:rPr>
              <a:t> </a:t>
            </a:r>
            <a:r>
              <a:rPr lang="en-US" altLang="en-US" sz="2400" dirty="0" err="1">
                <a:latin typeface="Times New Roman" panose="02020603050405020304" pitchFamily="18" charset="0"/>
              </a:rPr>
              <a:t>phụ</a:t>
            </a:r>
            <a:r>
              <a:rPr lang="en-US" altLang="en-US" sz="2400" dirty="0">
                <a:latin typeface="Times New Roman" panose="02020603050405020304" pitchFamily="18" charset="0"/>
              </a:rPr>
              <a:t>, </a:t>
            </a:r>
            <a:r>
              <a:rPr lang="en-US" altLang="en-US" sz="2400" dirty="0" err="1">
                <a:latin typeface="Times New Roman" panose="02020603050405020304" pitchFamily="18" charset="0"/>
              </a:rPr>
              <a:t>ngưỡng</a:t>
            </a:r>
            <a:r>
              <a:rPr lang="en-US" altLang="en-US" sz="2400" dirty="0">
                <a:latin typeface="Times New Roman" panose="02020603050405020304" pitchFamily="18" charset="0"/>
              </a:rPr>
              <a:t> </a:t>
            </a:r>
            <a:r>
              <a:rPr lang="en-US" altLang="en-US" sz="2400" dirty="0" err="1">
                <a:latin typeface="Times New Roman" panose="02020603050405020304" pitchFamily="18" charset="0"/>
              </a:rPr>
              <a:t>đảm</a:t>
            </a:r>
            <a:r>
              <a:rPr lang="en-US" altLang="en-US" sz="2400" dirty="0">
                <a:latin typeface="Times New Roman" panose="02020603050405020304" pitchFamily="18" charset="0"/>
              </a:rPr>
              <a:t> </a:t>
            </a:r>
            <a:r>
              <a:rPr lang="en-US" altLang="en-US" sz="2400" dirty="0" err="1">
                <a:latin typeface="Times New Roman" panose="02020603050405020304" pitchFamily="18" charset="0"/>
              </a:rPr>
              <a:t>bảo</a:t>
            </a:r>
            <a:r>
              <a:rPr lang="en-US" altLang="en-US" sz="2400" dirty="0">
                <a:latin typeface="Times New Roman" panose="02020603050405020304" pitchFamily="18" charset="0"/>
              </a:rPr>
              <a:t> </a:t>
            </a:r>
            <a:r>
              <a:rPr lang="en-US" altLang="en-US" sz="2400" dirty="0" err="1">
                <a:latin typeface="Times New Roman" panose="02020603050405020304" pitchFamily="18" charset="0"/>
              </a:rPr>
              <a:t>chất</a:t>
            </a:r>
            <a:r>
              <a:rPr lang="en-US" altLang="en-US" sz="2400" dirty="0">
                <a:latin typeface="Times New Roman" panose="02020603050405020304" pitchFamily="18" charset="0"/>
              </a:rPr>
              <a:t> </a:t>
            </a:r>
            <a:r>
              <a:rPr lang="en-US" altLang="en-US" sz="2400" dirty="0" err="1">
                <a:latin typeface="Times New Roman" panose="02020603050405020304" pitchFamily="18" charset="0"/>
              </a:rPr>
              <a:t>lượng</a:t>
            </a:r>
            <a:r>
              <a:rPr lang="en-US" altLang="en-US" sz="2400" dirty="0" smtClean="0">
                <a:latin typeface="Times New Roman" panose="02020603050405020304" pitchFamily="18" charset="0"/>
              </a:rPr>
              <a:t>,...</a:t>
            </a:r>
          </a:p>
          <a:p>
            <a:pPr lvl="1" algn="just"/>
            <a:endParaRPr lang="vi-VN" altLang="en-US" sz="2400" dirty="0">
              <a:solidFill>
                <a:srgbClr val="FF0000"/>
              </a:solidFill>
              <a:latin typeface="Times New Roman" panose="02020603050405020304" pitchFamily="18" charset="0"/>
              <a:cs typeface="Times New Roman" panose="02020603050405020304" pitchFamily="18" charset="0"/>
            </a:endParaRPr>
          </a:p>
          <a:p>
            <a:pPr lvl="1" algn="just">
              <a:buFont typeface="Wingdings" panose="05000000000000000000" pitchFamily="2" charset="2"/>
              <a:buNone/>
            </a:pPr>
            <a:r>
              <a:rPr lang="vi-VN" altLang="en-US" sz="2400" dirty="0">
                <a:solidFill>
                  <a:srgbClr val="FF0000"/>
                </a:solidFill>
                <a:latin typeface="Times New Roman" panose="02020603050405020304" pitchFamily="18" charset="0"/>
                <a:cs typeface="Times New Roman" panose="02020603050405020304" pitchFamily="18" charset="0"/>
              </a:rPr>
              <a:t>2</a:t>
            </a:r>
            <a:r>
              <a:rPr lang="vi-VN" altLang="en-US" sz="2400" dirty="0" smtClean="0">
                <a:solidFill>
                  <a:srgbClr val="FF0000"/>
                </a:solidFill>
                <a:latin typeface="Times New Roman" panose="02020603050405020304" pitchFamily="18" charset="0"/>
                <a:cs typeface="Times New Roman" panose="02020603050405020304" pitchFamily="18" charset="0"/>
              </a:rPr>
              <a:t>.</a:t>
            </a:r>
            <a:r>
              <a:rPr lang="en-US" altLang="en-US" sz="2400" dirty="0" smtClean="0">
                <a:solidFill>
                  <a:srgbClr val="FF0000"/>
                </a:solidFill>
                <a:latin typeface="Times New Roman" panose="02020603050405020304" pitchFamily="18" charset="0"/>
                <a:cs typeface="Times New Roman" panose="02020603050405020304" pitchFamily="18" charset="0"/>
              </a:rPr>
              <a:t> </a:t>
            </a:r>
            <a:r>
              <a:rPr lang="vi-VN" altLang="en-US" sz="2400" dirty="0" smtClean="0">
                <a:solidFill>
                  <a:srgbClr val="FF0000"/>
                </a:solidFill>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Bộ Giáo dục và Đào tạo cập nhật thông tin hỗ trợ, giải đáp thắc mắc về tuyển sinh của các sở giáo dục và đào tạo; các cơ sở đào tạo lên Cổng thông tin tuyển sinh tại địa chỉ: thituyensinh.vn</a:t>
            </a:r>
            <a:endParaRPr lang="en-US" altLang="en-US" sz="2000" dirty="0"/>
          </a:p>
        </p:txBody>
      </p:sp>
    </p:spTree>
    <p:extLst>
      <p:ext uri="{BB962C8B-B14F-4D97-AF65-F5344CB8AC3E}">
        <p14:creationId xmlns:p14="http://schemas.microsoft.com/office/powerpoint/2010/main" val="3325110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bwMode="auto">
          <a:xfrm>
            <a:off x="533400" y="16002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lvl="1" algn="just"/>
            <a:r>
              <a:rPr lang="en-US" altLang="en-US" sz="2600">
                <a:latin typeface="Times New Roman" panose="02020603050405020304" pitchFamily="18" charset="0"/>
                <a:cs typeface="Times New Roman" panose="02020603050405020304" pitchFamily="18" charset="0"/>
              </a:rPr>
              <a:t>Thời gian đăng ký xét tuyển ĐH, CĐ ngành GDMN dự kiến từ ngày 15/6 đến ngày 30/6.</a:t>
            </a:r>
          </a:p>
          <a:p>
            <a:pPr lvl="1" algn="just"/>
            <a:r>
              <a:rPr lang="en-US" altLang="en-US" sz="2600">
                <a:latin typeface="Times New Roman" panose="02020603050405020304" pitchFamily="18" charset="0"/>
                <a:cs typeface="Times New Roman" panose="02020603050405020304" pitchFamily="18" charset="0"/>
              </a:rPr>
              <a:t>Thông tin Đăng ký xét tuyển trên cùng một Phiếu ĐKDT.</a:t>
            </a:r>
          </a:p>
          <a:p>
            <a:pPr lvl="1" algn="just"/>
            <a:r>
              <a:rPr lang="en-US" altLang="en-US" sz="2600">
                <a:latin typeface="Times New Roman" panose="02020603050405020304" pitchFamily="18" charset="0"/>
                <a:cs typeface="Times New Roman" panose="02020603050405020304" pitchFamily="18" charset="0"/>
              </a:rPr>
              <a:t>Tra cứu thông tin để đăng ký xét tuyển: </a:t>
            </a:r>
            <a:r>
              <a:rPr lang="en-US" altLang="en-US">
                <a:latin typeface="Times New Roman" panose="02020603050405020304" pitchFamily="18" charset="0"/>
                <a:cs typeface="Times New Roman" panose="02020603050405020304" pitchFamily="18" charset="0"/>
              </a:rPr>
              <a:t>Qua trang thông tin điện tử của trường.</a:t>
            </a:r>
          </a:p>
          <a:p>
            <a:pPr lvl="1"/>
            <a:endParaRPr lang="en-US" altLang="en-US" sz="1800"/>
          </a:p>
        </p:txBody>
      </p:sp>
    </p:spTree>
    <p:extLst>
      <p:ext uri="{BB962C8B-B14F-4D97-AF65-F5344CB8AC3E}">
        <p14:creationId xmlns:p14="http://schemas.microsoft.com/office/powerpoint/2010/main" val="3665717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011" y="2971800"/>
            <a:ext cx="8991600" cy="563562"/>
          </a:xfrm>
        </p:spPr>
        <p:txBody>
          <a:bodyPr/>
          <a:lstStyle/>
          <a:p>
            <a:pPr eaLnBrk="1" hangingPunct="1"/>
            <a:r>
              <a:rPr lang="en-US" altLang="en-US" dirty="0" smtClean="0">
                <a:solidFill>
                  <a:schemeClr val="tx2"/>
                </a:solidFill>
                <a:latin typeface="Times New Roman" panose="02020603050405020304" pitchFamily="18" charset="0"/>
              </a:rPr>
              <a:t>ĐĂNG KÝ XÉT TUYỂN</a:t>
            </a:r>
            <a:endParaRPr lang="en-US" altLang="en-US" dirty="0">
              <a:solidFill>
                <a:schemeClr val="tx2"/>
              </a:solidFill>
              <a:latin typeface="Times New Roman" panose="02020603050405020304" pitchFamily="18" charset="0"/>
            </a:endParaRPr>
          </a:p>
        </p:txBody>
      </p:sp>
    </p:spTree>
    <p:extLst>
      <p:ext uri="{BB962C8B-B14F-4D97-AF65-F5344CB8AC3E}">
        <p14:creationId xmlns:p14="http://schemas.microsoft.com/office/powerpoint/2010/main" val="26707986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bwMode="auto">
          <a:xfrm>
            <a:off x="533400" y="16002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lvl="1" algn="just"/>
            <a:r>
              <a:rPr lang="en-US" altLang="en-US" sz="2600" dirty="0" err="1">
                <a:latin typeface="Times New Roman" panose="02020603050405020304" pitchFamily="18" charset="0"/>
                <a:cs typeface="Times New Roman" panose="02020603050405020304" pitchFamily="18" charset="0"/>
              </a:rPr>
              <a:t>Thời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gian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xét</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tuyển</a:t>
            </a:r>
            <a:r>
              <a:rPr lang="en-US" altLang="en-US" sz="2600" dirty="0">
                <a:latin typeface="Times New Roman" panose="02020603050405020304" pitchFamily="18" charset="0"/>
                <a:cs typeface="Times New Roman" panose="02020603050405020304" pitchFamily="18" charset="0"/>
              </a:rPr>
              <a:t> ĐH, CĐ </a:t>
            </a:r>
            <a:r>
              <a:rPr lang="en-US" altLang="en-US" sz="2600" dirty="0" err="1">
                <a:latin typeface="Times New Roman" panose="02020603050405020304" pitchFamily="18" charset="0"/>
                <a:cs typeface="Times New Roman" panose="02020603050405020304" pitchFamily="18" charset="0"/>
              </a:rPr>
              <a:t>ngành</a:t>
            </a:r>
            <a:r>
              <a:rPr lang="en-US" altLang="en-US" sz="2600" dirty="0">
                <a:latin typeface="Times New Roman" panose="02020603050405020304" pitchFamily="18" charset="0"/>
                <a:cs typeface="Times New Roman" panose="02020603050405020304" pitchFamily="18" charset="0"/>
              </a:rPr>
              <a:t> GDMN </a:t>
            </a:r>
            <a:r>
              <a:rPr lang="en-US" altLang="en-US" sz="2600" dirty="0" err="1">
                <a:latin typeface="Times New Roman" panose="02020603050405020304" pitchFamily="18" charset="0"/>
                <a:cs typeface="Times New Roman" panose="02020603050405020304" pitchFamily="18" charset="0"/>
              </a:rPr>
              <a:t>dự</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kiến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từ</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ngày</a:t>
            </a:r>
            <a:r>
              <a:rPr lang="en-US" altLang="en-US" sz="2600" dirty="0">
                <a:latin typeface="Times New Roman" panose="02020603050405020304" pitchFamily="18" charset="0"/>
                <a:cs typeface="Times New Roman" panose="02020603050405020304" pitchFamily="18" charset="0"/>
              </a:rPr>
              <a:t> 15/6 </a:t>
            </a:r>
            <a:r>
              <a:rPr lang="en-US" altLang="en-US" sz="2600" dirty="0" err="1">
                <a:latin typeface="Times New Roman" panose="02020603050405020304" pitchFamily="18" charset="0"/>
                <a:cs typeface="Times New Roman" panose="02020603050405020304" pitchFamily="18" charset="0"/>
              </a:rPr>
              <a:t>đến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ngày</a:t>
            </a:r>
            <a:r>
              <a:rPr lang="en-US" altLang="en-US" sz="2600" dirty="0">
                <a:latin typeface="Times New Roman" panose="02020603050405020304" pitchFamily="18" charset="0"/>
                <a:cs typeface="Times New Roman" panose="02020603050405020304" pitchFamily="18" charset="0"/>
              </a:rPr>
              <a:t> 30/6.</a:t>
            </a:r>
          </a:p>
          <a:p>
            <a:pPr lvl="1" algn="just"/>
            <a:r>
              <a:rPr lang="en-US" altLang="en-US" sz="2600" dirty="0" err="1">
                <a:latin typeface="Times New Roman" panose="02020603050405020304" pitchFamily="18" charset="0"/>
                <a:cs typeface="Times New Roman" panose="02020603050405020304" pitchFamily="18" charset="0"/>
              </a:rPr>
              <a:t>Thông</a:t>
            </a:r>
            <a:r>
              <a:rPr lang="en-US" altLang="en-US" sz="2600" dirty="0">
                <a:latin typeface="Times New Roman" panose="02020603050405020304" pitchFamily="18" charset="0"/>
                <a:cs typeface="Times New Roman" panose="02020603050405020304" pitchFamily="18" charset="0"/>
              </a:rPr>
              <a:t> tin </a:t>
            </a:r>
            <a:r>
              <a:rPr lang="en-US" altLang="en-US" sz="2600" dirty="0" err="1">
                <a:latin typeface="Times New Roman" panose="02020603050405020304" pitchFamily="18" charset="0"/>
                <a:cs typeface="Times New Roman" panose="02020603050405020304" pitchFamily="18" charset="0"/>
              </a:rPr>
              <a:t>Đăng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xét</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tuyển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trên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cùng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một</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Phiếu</a:t>
            </a:r>
            <a:r>
              <a:rPr lang="en-US" altLang="en-US" sz="2600" dirty="0">
                <a:latin typeface="Times New Roman" panose="02020603050405020304" pitchFamily="18" charset="0"/>
                <a:cs typeface="Times New Roman" panose="02020603050405020304" pitchFamily="18" charset="0"/>
              </a:rPr>
              <a:t> ĐKDT.</a:t>
            </a:r>
          </a:p>
          <a:p>
            <a:pPr lvl="1" algn="just"/>
            <a:r>
              <a:rPr lang="en-US" altLang="en-US" sz="2600" dirty="0" err="1">
                <a:latin typeface="Times New Roman" panose="02020603050405020304" pitchFamily="18" charset="0"/>
                <a:cs typeface="Times New Roman" panose="02020603050405020304" pitchFamily="18" charset="0"/>
              </a:rPr>
              <a:t>Tra</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cứu</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thông</a:t>
            </a:r>
            <a:r>
              <a:rPr lang="en-US" altLang="en-US" sz="2600" dirty="0">
                <a:latin typeface="Times New Roman" panose="02020603050405020304" pitchFamily="18" charset="0"/>
                <a:cs typeface="Times New Roman" panose="02020603050405020304" pitchFamily="18" charset="0"/>
              </a:rPr>
              <a:t> tin </a:t>
            </a:r>
            <a:r>
              <a:rPr lang="en-US" altLang="en-US" sz="2600" dirty="0" err="1">
                <a:latin typeface="Times New Roman" panose="02020603050405020304" pitchFamily="18" charset="0"/>
                <a:cs typeface="Times New Roman" panose="02020603050405020304" pitchFamily="18" charset="0"/>
              </a:rPr>
              <a:t>để</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xét</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tuyển</a:t>
            </a:r>
            <a:r>
              <a:rPr lang="en-US" altLang="en-US" sz="2600"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Qua </a:t>
            </a:r>
            <a:r>
              <a:rPr lang="en-US" altLang="en-US" dirty="0" err="1">
                <a:latin typeface="Times New Roman" panose="02020603050405020304" pitchFamily="18" charset="0"/>
                <a:cs typeface="Times New Roman" panose="02020603050405020304" pitchFamily="18" charset="0"/>
              </a:rPr>
              <a:t>trang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thông</a:t>
            </a:r>
            <a:r>
              <a:rPr lang="en-US" altLang="en-US" dirty="0">
                <a:latin typeface="Times New Roman" panose="02020603050405020304" pitchFamily="18" charset="0"/>
                <a:cs typeface="Times New Roman" panose="02020603050405020304" pitchFamily="18" charset="0"/>
              </a:rPr>
              <a:t> tin </a:t>
            </a:r>
            <a:r>
              <a:rPr lang="en-US" altLang="en-US" dirty="0" err="1">
                <a:latin typeface="Times New Roman" panose="02020603050405020304" pitchFamily="18" charset="0"/>
                <a:cs typeface="Times New Roman" panose="02020603050405020304" pitchFamily="18" charset="0"/>
              </a:rPr>
              <a:t>điện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tử</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của</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trường</a:t>
            </a:r>
            <a:r>
              <a:rPr lang="en-US" altLang="en-US" dirty="0" smtClean="0">
                <a:latin typeface="Times New Roman" panose="02020603050405020304" pitchFamily="18" charset="0"/>
                <a:cs typeface="Times New Roman" panose="02020603050405020304" pitchFamily="18" charset="0"/>
              </a:rPr>
              <a:t>.</a:t>
            </a:r>
          </a:p>
          <a:p>
            <a:pPr lvl="1" algn="just"/>
            <a:r>
              <a:rPr lang="en-US" altLang="en-US" b="1" kern="0" dirty="0" err="1">
                <a:solidFill>
                  <a:srgbClr val="FF0000"/>
                </a:solidFill>
                <a:latin typeface="Times New Roman" panose="02020603050405020304" pitchFamily="18" charset="0"/>
                <a:cs typeface="Times New Roman" panose="02020603050405020304" pitchFamily="18" charset="0"/>
              </a:rPr>
              <a:t>Các</a:t>
            </a:r>
            <a:r>
              <a:rPr lang="en-US" altLang="en-US" b="1" kern="0" dirty="0">
                <a:solidFill>
                  <a:srgbClr val="FF0000"/>
                </a:solidFill>
                <a:latin typeface="Times New Roman" panose="02020603050405020304" pitchFamily="18" charset="0"/>
                <a:cs typeface="Times New Roman" panose="02020603050405020304" pitchFamily="18" charset="0"/>
              </a:rPr>
              <a:t> </a:t>
            </a:r>
            <a:r>
              <a:rPr lang="en-US" altLang="en-US" b="1" kern="0" dirty="0" err="1">
                <a:solidFill>
                  <a:srgbClr val="FF0000"/>
                </a:solidFill>
                <a:latin typeface="Times New Roman" panose="02020603050405020304" pitchFamily="18" charset="0"/>
                <a:cs typeface="Times New Roman" panose="02020603050405020304" pitchFamily="18" charset="0"/>
              </a:rPr>
              <a:t>đơn</a:t>
            </a:r>
            <a:r>
              <a:rPr lang="en-US" altLang="en-US" b="1" kern="0" dirty="0">
                <a:solidFill>
                  <a:srgbClr val="FF0000"/>
                </a:solidFill>
                <a:latin typeface="Times New Roman" panose="02020603050405020304" pitchFamily="18" charset="0"/>
                <a:cs typeface="Times New Roman" panose="02020603050405020304" pitchFamily="18" charset="0"/>
              </a:rPr>
              <a:t> </a:t>
            </a:r>
            <a:r>
              <a:rPr lang="en-US" altLang="en-US" b="1" kern="0" dirty="0" err="1">
                <a:solidFill>
                  <a:srgbClr val="FF0000"/>
                </a:solidFill>
                <a:latin typeface="Times New Roman" panose="02020603050405020304" pitchFamily="18" charset="0"/>
                <a:cs typeface="Times New Roman" panose="02020603050405020304" pitchFamily="18" charset="0"/>
              </a:rPr>
              <a:t>vị</a:t>
            </a:r>
            <a:r>
              <a:rPr lang="en-US" altLang="en-US" b="1" kern="0" dirty="0">
                <a:solidFill>
                  <a:srgbClr val="FF0000"/>
                </a:solidFill>
                <a:latin typeface="Times New Roman" panose="02020603050405020304" pitchFamily="18" charset="0"/>
                <a:cs typeface="Times New Roman" panose="02020603050405020304" pitchFamily="18" charset="0"/>
              </a:rPr>
              <a:t> </a:t>
            </a:r>
            <a:r>
              <a:rPr lang="en-US" altLang="en-US" b="1" kern="0" dirty="0" err="1">
                <a:solidFill>
                  <a:srgbClr val="FF0000"/>
                </a:solidFill>
                <a:latin typeface="Times New Roman" panose="02020603050405020304" pitchFamily="18" charset="0"/>
                <a:cs typeface="Times New Roman" panose="02020603050405020304" pitchFamily="18" charset="0"/>
              </a:rPr>
              <a:t>nộp</a:t>
            </a:r>
            <a:r>
              <a:rPr lang="en-US" altLang="en-US" b="1" kern="0" dirty="0">
                <a:solidFill>
                  <a:srgbClr val="FF0000"/>
                </a:solidFill>
                <a:latin typeface="Times New Roman" panose="02020603050405020304" pitchFamily="18" charset="0"/>
                <a:cs typeface="Times New Roman" panose="02020603050405020304" pitchFamily="18" charset="0"/>
              </a:rPr>
              <a:t> </a:t>
            </a:r>
            <a:r>
              <a:rPr lang="en-US" altLang="en-US" b="1" kern="0" dirty="0" err="1">
                <a:solidFill>
                  <a:srgbClr val="FF0000"/>
                </a:solidFill>
                <a:latin typeface="Times New Roman" panose="02020603050405020304" pitchFamily="18" charset="0"/>
                <a:cs typeface="Times New Roman" panose="02020603050405020304" pitchFamily="18" charset="0"/>
              </a:rPr>
              <a:t>hồ</a:t>
            </a:r>
            <a:r>
              <a:rPr lang="en-US" altLang="en-US" b="1" kern="0" dirty="0">
                <a:solidFill>
                  <a:srgbClr val="FF0000"/>
                </a:solidFill>
                <a:latin typeface="Times New Roman" panose="02020603050405020304" pitchFamily="18" charset="0"/>
                <a:cs typeface="Times New Roman" panose="02020603050405020304" pitchFamily="18" charset="0"/>
              </a:rPr>
              <a:t> </a:t>
            </a:r>
            <a:r>
              <a:rPr lang="en-US" altLang="en-US" b="1" kern="0" dirty="0" err="1">
                <a:solidFill>
                  <a:srgbClr val="FF0000"/>
                </a:solidFill>
                <a:latin typeface="Times New Roman" panose="02020603050405020304" pitchFamily="18" charset="0"/>
                <a:cs typeface="Times New Roman" panose="02020603050405020304" pitchFamily="18" charset="0"/>
              </a:rPr>
              <a:t>sơ</a:t>
            </a:r>
            <a:r>
              <a:rPr lang="en-US" altLang="en-US" b="1" kern="0" dirty="0">
                <a:solidFill>
                  <a:srgbClr val="FF0000"/>
                </a:solidFill>
                <a:latin typeface="Times New Roman" panose="02020603050405020304" pitchFamily="18" charset="0"/>
                <a:cs typeface="Times New Roman" panose="02020603050405020304" pitchFamily="18" charset="0"/>
              </a:rPr>
              <a:t> ĐKXT </a:t>
            </a:r>
            <a:r>
              <a:rPr lang="en-US" altLang="en-US" b="1" kern="0" dirty="0" err="1">
                <a:solidFill>
                  <a:srgbClr val="FF0000"/>
                </a:solidFill>
                <a:latin typeface="Times New Roman" panose="02020603050405020304" pitchFamily="18" charset="0"/>
                <a:cs typeface="Times New Roman" panose="02020603050405020304" pitchFamily="18" charset="0"/>
              </a:rPr>
              <a:t>thẳng</a:t>
            </a:r>
            <a:r>
              <a:rPr lang="en-US" altLang="en-US" b="1" kern="0" dirty="0">
                <a:solidFill>
                  <a:srgbClr val="FF0000"/>
                </a:solidFill>
                <a:latin typeface="Times New Roman" panose="02020603050405020304" pitchFamily="18" charset="0"/>
                <a:cs typeface="Times New Roman" panose="02020603050405020304" pitchFamily="18" charset="0"/>
              </a:rPr>
              <a:t> </a:t>
            </a:r>
            <a:r>
              <a:rPr lang="en-US" altLang="en-US" b="1" kern="0" dirty="0" err="1">
                <a:solidFill>
                  <a:srgbClr val="FF0000"/>
                </a:solidFill>
                <a:latin typeface="Times New Roman" panose="02020603050405020304" pitchFamily="18" charset="0"/>
                <a:cs typeface="Times New Roman" panose="02020603050405020304" pitchFamily="18" charset="0"/>
              </a:rPr>
              <a:t>và</a:t>
            </a:r>
            <a:r>
              <a:rPr lang="en-US" altLang="en-US" b="1" kern="0" dirty="0">
                <a:solidFill>
                  <a:srgbClr val="FF0000"/>
                </a:solidFill>
                <a:latin typeface="Times New Roman" panose="02020603050405020304" pitchFamily="18" charset="0"/>
                <a:cs typeface="Times New Roman" panose="02020603050405020304" pitchFamily="18" charset="0"/>
              </a:rPr>
              <a:t> ƯTXT </a:t>
            </a:r>
            <a:r>
              <a:rPr lang="en-US" altLang="en-US" b="1" kern="0" dirty="0" err="1">
                <a:solidFill>
                  <a:srgbClr val="FF0000"/>
                </a:solidFill>
                <a:latin typeface="Times New Roman" panose="02020603050405020304" pitchFamily="18" charset="0"/>
                <a:cs typeface="Times New Roman" panose="02020603050405020304" pitchFamily="18" charset="0"/>
              </a:rPr>
              <a:t>tại</a:t>
            </a:r>
            <a:r>
              <a:rPr lang="en-US" altLang="en-US" b="1" kern="0" dirty="0">
                <a:solidFill>
                  <a:srgbClr val="FF0000"/>
                </a:solidFill>
                <a:latin typeface="Times New Roman" panose="02020603050405020304" pitchFamily="18" charset="0"/>
                <a:cs typeface="Times New Roman" panose="02020603050405020304" pitchFamily="18" charset="0"/>
              </a:rPr>
              <a:t> </a:t>
            </a:r>
            <a:r>
              <a:rPr lang="en-US" altLang="en-US" b="1" kern="0" dirty="0" err="1">
                <a:solidFill>
                  <a:srgbClr val="FF0000"/>
                </a:solidFill>
                <a:latin typeface="Times New Roman" panose="02020603050405020304" pitchFamily="18" charset="0"/>
                <a:cs typeface="Times New Roman" panose="02020603050405020304" pitchFamily="18" charset="0"/>
              </a:rPr>
              <a:t>Sở</a:t>
            </a:r>
            <a:r>
              <a:rPr lang="en-US" altLang="en-US" b="1" kern="0" dirty="0">
                <a:solidFill>
                  <a:srgbClr val="FF0000"/>
                </a:solidFill>
                <a:latin typeface="Times New Roman" panose="02020603050405020304" pitchFamily="18" charset="0"/>
                <a:cs typeface="Times New Roman" panose="02020603050405020304" pitchFamily="18" charset="0"/>
              </a:rPr>
              <a:t> GDĐT </a:t>
            </a:r>
            <a:r>
              <a:rPr lang="en-US" altLang="en-US" b="1" kern="0" dirty="0" err="1">
                <a:solidFill>
                  <a:srgbClr val="FF0000"/>
                </a:solidFill>
                <a:latin typeface="Times New Roman" panose="02020603050405020304" pitchFamily="18" charset="0"/>
                <a:cs typeface="Times New Roman" panose="02020603050405020304" pitchFamily="18" charset="0"/>
              </a:rPr>
              <a:t>chậm</a:t>
            </a:r>
            <a:r>
              <a:rPr lang="en-US" altLang="en-US" b="1" kern="0" dirty="0">
                <a:solidFill>
                  <a:srgbClr val="FF0000"/>
                </a:solidFill>
                <a:latin typeface="Times New Roman" panose="02020603050405020304" pitchFamily="18" charset="0"/>
                <a:cs typeface="Times New Roman" panose="02020603050405020304" pitchFamily="18" charset="0"/>
              </a:rPr>
              <a:t> </a:t>
            </a:r>
            <a:r>
              <a:rPr lang="en-US" altLang="en-US" b="1" kern="0" dirty="0" err="1">
                <a:solidFill>
                  <a:srgbClr val="FF0000"/>
                </a:solidFill>
                <a:latin typeface="Times New Roman" panose="02020603050405020304" pitchFamily="18" charset="0"/>
                <a:cs typeface="Times New Roman" panose="02020603050405020304" pitchFamily="18" charset="0"/>
              </a:rPr>
              <a:t>nhất</a:t>
            </a:r>
            <a:r>
              <a:rPr lang="en-US" altLang="en-US" b="1" kern="0" dirty="0">
                <a:solidFill>
                  <a:srgbClr val="FF0000"/>
                </a:solidFill>
                <a:latin typeface="Times New Roman" panose="02020603050405020304" pitchFamily="18" charset="0"/>
                <a:cs typeface="Times New Roman" panose="02020603050405020304" pitchFamily="18" charset="0"/>
              </a:rPr>
              <a:t> </a:t>
            </a:r>
            <a:r>
              <a:rPr lang="en-US" altLang="en-US" b="1" kern="0" dirty="0" err="1">
                <a:solidFill>
                  <a:srgbClr val="FF0000"/>
                </a:solidFill>
                <a:latin typeface="Times New Roman" panose="02020603050405020304" pitchFamily="18" charset="0"/>
                <a:cs typeface="Times New Roman" panose="02020603050405020304" pitchFamily="18" charset="0"/>
              </a:rPr>
              <a:t>vào</a:t>
            </a:r>
            <a:r>
              <a:rPr lang="en-US" altLang="en-US" b="1" kern="0" dirty="0">
                <a:solidFill>
                  <a:srgbClr val="FF0000"/>
                </a:solidFill>
                <a:latin typeface="Times New Roman" panose="02020603050405020304" pitchFamily="18" charset="0"/>
                <a:cs typeface="Times New Roman" panose="02020603050405020304" pitchFamily="18" charset="0"/>
              </a:rPr>
              <a:t> </a:t>
            </a:r>
            <a:r>
              <a:rPr lang="en-US" altLang="en-US" b="1" kern="0" dirty="0" err="1">
                <a:solidFill>
                  <a:srgbClr val="FF0000"/>
                </a:solidFill>
                <a:latin typeface="Times New Roman" panose="02020603050405020304" pitchFamily="18" charset="0"/>
                <a:cs typeface="Times New Roman" panose="02020603050405020304" pitchFamily="18" charset="0"/>
              </a:rPr>
              <a:t>lúc</a:t>
            </a:r>
            <a:r>
              <a:rPr lang="en-US" altLang="en-US" b="1" kern="0" dirty="0">
                <a:solidFill>
                  <a:srgbClr val="FF0000"/>
                </a:solidFill>
                <a:latin typeface="Times New Roman" panose="02020603050405020304" pitchFamily="18" charset="0"/>
                <a:cs typeface="Times New Roman" panose="02020603050405020304" pitchFamily="18" charset="0"/>
              </a:rPr>
              <a:t> 16h </a:t>
            </a:r>
            <a:r>
              <a:rPr lang="en-US" altLang="en-US" b="1" kern="0" dirty="0" err="1">
                <a:solidFill>
                  <a:srgbClr val="FF0000"/>
                </a:solidFill>
                <a:latin typeface="Times New Roman" panose="02020603050405020304" pitchFamily="18" charset="0"/>
                <a:cs typeface="Times New Roman" panose="02020603050405020304" pitchFamily="18" charset="0"/>
              </a:rPr>
              <a:t>ngày</a:t>
            </a:r>
            <a:r>
              <a:rPr lang="en-US" altLang="en-US" b="1" kern="0" dirty="0">
                <a:solidFill>
                  <a:srgbClr val="FF0000"/>
                </a:solidFill>
                <a:latin typeface="Times New Roman" panose="02020603050405020304" pitchFamily="18" charset="0"/>
                <a:cs typeface="Times New Roman" panose="02020603050405020304" pitchFamily="18" charset="0"/>
              </a:rPr>
              <a:t> 19/7/2020.</a:t>
            </a:r>
          </a:p>
          <a:p>
            <a:pPr lvl="1" algn="just"/>
            <a:endParaRPr lang="en-US" altLang="en-US" dirty="0">
              <a:latin typeface="Times New Roman" panose="02020603050405020304" pitchFamily="18" charset="0"/>
              <a:cs typeface="Times New Roman" panose="02020603050405020304" pitchFamily="18" charset="0"/>
            </a:endParaRPr>
          </a:p>
          <a:p>
            <a:pPr lvl="1"/>
            <a:endParaRPr lang="en-US" altLang="en-US" sz="1800" dirty="0"/>
          </a:p>
        </p:txBody>
      </p:sp>
    </p:spTree>
    <p:extLst>
      <p:ext uri="{BB962C8B-B14F-4D97-AF65-F5344CB8AC3E}">
        <p14:creationId xmlns:p14="http://schemas.microsoft.com/office/powerpoint/2010/main" val="2281761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lvl="1" algn="just" eaLnBrk="1" hangingPunct="1">
              <a:spcBef>
                <a:spcPct val="0"/>
              </a:spcBef>
            </a:pPr>
            <a:r>
              <a:rPr lang="en-US" altLang="en-US" sz="2600" kern="0" smtClean="0">
                <a:latin typeface="Times New Roman" panose="02020603050405020304" pitchFamily="18" charset="0"/>
                <a:cs typeface="Times New Roman" panose="02020603050405020304" pitchFamily="18" charset="0"/>
              </a:rPr>
              <a:t>Thí sinh ĐKXT vào các trường thuộc Bộ Công an, Bộ Quốc phòng, ngoài các quy định trong Quy chế tuyển sinh còn phải thực hiện các quy định, hướng dẫn của Bộ liên quan.</a:t>
            </a:r>
          </a:p>
          <a:p>
            <a:pPr lvl="2" algn="just" eaLnBrk="1" hangingPunct="1">
              <a:spcBef>
                <a:spcPct val="0"/>
              </a:spcBef>
            </a:pPr>
            <a:r>
              <a:rPr lang="en-US" altLang="en-US" sz="2600" kern="0" smtClean="0">
                <a:latin typeface="Times New Roman" panose="02020603050405020304" pitchFamily="18" charset="0"/>
                <a:cs typeface="Times New Roman" panose="02020603050405020304" pitchFamily="18" charset="0"/>
              </a:rPr>
              <a:t>Đăng ký dự thi theo quy định (phải đăng ký nguyện vọng 1).</a:t>
            </a:r>
          </a:p>
          <a:p>
            <a:pPr lvl="2" algn="just" eaLnBrk="1" hangingPunct="1">
              <a:spcBef>
                <a:spcPct val="0"/>
              </a:spcBef>
            </a:pPr>
            <a:r>
              <a:rPr lang="en-US" altLang="en-US" sz="2600" kern="0" smtClean="0">
                <a:latin typeface="Times New Roman" panose="02020603050405020304" pitchFamily="18" charset="0"/>
                <a:cs typeface="Times New Roman" panose="02020603050405020304" pitchFamily="18" charset="0"/>
              </a:rPr>
              <a:t>Đăng ký sơ tuyển.</a:t>
            </a:r>
          </a:p>
          <a:p>
            <a:pPr lvl="1" algn="just" eaLnBrk="1" hangingPunct="1">
              <a:spcBef>
                <a:spcPct val="0"/>
              </a:spcBef>
            </a:pPr>
            <a:r>
              <a:rPr lang="en-US" altLang="en-US" sz="2600" kern="0" smtClean="0">
                <a:latin typeface="Times New Roman" panose="02020603050405020304" pitchFamily="18" charset="0"/>
                <a:cs typeface="Times New Roman" panose="02020603050405020304" pitchFamily="18" charset="0"/>
              </a:rPr>
              <a:t>Thí sinh có nguyện vọng học các ngành năng khiếu</a:t>
            </a:r>
          </a:p>
          <a:p>
            <a:pPr lvl="2" algn="just" eaLnBrk="1" hangingPunct="1">
              <a:spcBef>
                <a:spcPct val="0"/>
              </a:spcBef>
            </a:pPr>
            <a:r>
              <a:rPr lang="en-US" altLang="en-US" sz="2600" kern="0" smtClean="0">
                <a:latin typeface="Times New Roman" panose="02020603050405020304" pitchFamily="18" charset="0"/>
                <a:cs typeface="Times New Roman" panose="02020603050405020304" pitchFamily="18" charset="0"/>
              </a:rPr>
              <a:t>Đăng ký dự thi theo quy định;</a:t>
            </a:r>
          </a:p>
          <a:p>
            <a:pPr lvl="2" algn="just" eaLnBrk="1" hangingPunct="1">
              <a:spcBef>
                <a:spcPct val="0"/>
              </a:spcBef>
            </a:pPr>
            <a:r>
              <a:rPr lang="en-US" altLang="en-US" sz="2600" kern="0" smtClean="0">
                <a:latin typeface="Times New Roman" panose="02020603050405020304" pitchFamily="18" charset="0"/>
                <a:cs typeface="Times New Roman" panose="02020603050405020304" pitchFamily="18" charset="0"/>
              </a:rPr>
              <a:t>Đăng ký dự thi môn năng khiếu.</a:t>
            </a:r>
          </a:p>
          <a:p>
            <a:pPr lvl="1" eaLnBrk="1" hangingPunct="1">
              <a:lnSpc>
                <a:spcPct val="80000"/>
              </a:lnSpc>
            </a:pPr>
            <a:endParaRPr lang="en-US" altLang="en-US" sz="2400" kern="0" smtClean="0">
              <a:latin typeface="Times New Roman" panose="02020603050405020304" pitchFamily="18" charset="0"/>
              <a:cs typeface="Times New Roman" panose="02020603050405020304" pitchFamily="18" charset="0"/>
            </a:endParaRPr>
          </a:p>
          <a:p>
            <a:pPr lvl="2" eaLnBrk="1" hangingPunct="1">
              <a:lnSpc>
                <a:spcPct val="80000"/>
              </a:lnSpc>
            </a:pPr>
            <a:endParaRPr lang="en-US" altLang="en-US" kern="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3887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bwMode="auto">
          <a:xfrm>
            <a:off x="152400" y="1600200"/>
            <a:ext cx="8915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eaLnBrk="1" hangingPunct="1">
              <a:spcBef>
                <a:spcPts val="300"/>
              </a:spcBef>
              <a:spcAft>
                <a:spcPts val="300"/>
              </a:spcAft>
              <a:defRPr/>
            </a:pPr>
            <a:endParaRPr lang="en-US" altLang="en-US" sz="2700" kern="0" dirty="0" smtClean="0">
              <a:latin typeface="Times New Roman" panose="02020603050405020304" pitchFamily="18" charset="0"/>
            </a:endParaRPr>
          </a:p>
          <a:p>
            <a:pPr marL="0" indent="0" eaLnBrk="1" hangingPunct="1">
              <a:spcBef>
                <a:spcPts val="300"/>
              </a:spcBef>
              <a:spcAft>
                <a:spcPts val="300"/>
              </a:spcAft>
              <a:buFont typeface="Wingdings" panose="05000000000000000000" pitchFamily="2" charset="2"/>
              <a:buNone/>
              <a:defRPr/>
            </a:pPr>
            <a:r>
              <a:rPr lang="en-US" altLang="en-US" sz="2600" kern="0" dirty="0" err="1" smtClean="0">
                <a:latin typeface="Times New Roman" panose="02020603050405020304" pitchFamily="18" charset="0"/>
              </a:rPr>
              <a:t>Điểm</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thu</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nhận</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hồ</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sơ</a:t>
            </a:r>
            <a:r>
              <a:rPr lang="en-US" altLang="en-US" sz="2600" kern="0" dirty="0" smtClean="0">
                <a:latin typeface="Times New Roman" panose="02020603050405020304" pitchFamily="18" charset="0"/>
              </a:rPr>
              <a:t> :</a:t>
            </a:r>
          </a:p>
          <a:p>
            <a:pPr lvl="1" eaLnBrk="1" hangingPunct="1">
              <a:spcBef>
                <a:spcPts val="300"/>
              </a:spcBef>
              <a:spcAft>
                <a:spcPts val="300"/>
              </a:spcAft>
              <a:defRPr/>
            </a:pPr>
            <a:r>
              <a:rPr lang="en-US" altLang="en-US" sz="2600" kern="0" dirty="0" smtClean="0">
                <a:latin typeface="Times New Roman" panose="02020603050405020304" pitchFamily="18" charset="0"/>
              </a:rPr>
              <a:t>In, </a:t>
            </a:r>
            <a:r>
              <a:rPr lang="en-US" altLang="en-US" sz="2600" kern="0" dirty="0" err="1" smtClean="0">
                <a:latin typeface="Times New Roman" panose="02020603050405020304" pitchFamily="18" charset="0"/>
              </a:rPr>
              <a:t>chuyển</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mật</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khẩu</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cho</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thí</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sinh</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hướng</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dẫn</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thí</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sinh</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bảo</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quản</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mật</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khẩu</a:t>
            </a:r>
            <a:r>
              <a:rPr lang="en-US" altLang="en-US" sz="2600" kern="0" dirty="0" smtClean="0">
                <a:latin typeface="Times New Roman" panose="02020603050405020304" pitchFamily="18" charset="0"/>
              </a:rPr>
              <a:t>.</a:t>
            </a:r>
          </a:p>
          <a:p>
            <a:pPr lvl="1" eaLnBrk="1" hangingPunct="1">
              <a:spcBef>
                <a:spcPts val="300"/>
              </a:spcBef>
              <a:spcAft>
                <a:spcPts val="300"/>
              </a:spcAft>
              <a:defRPr/>
            </a:pPr>
            <a:r>
              <a:rPr lang="en-US" altLang="en-US" sz="2600" kern="0" dirty="0" err="1" smtClean="0">
                <a:latin typeface="Times New Roman" panose="02020603050405020304" pitchFamily="18" charset="0"/>
              </a:rPr>
              <a:t>Hướng</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dẫn</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thí</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sinh</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đăng</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nhập</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hệ</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thống</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để</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tự</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kiểm</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tra</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nguyện</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vọng</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đăng</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ký</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và</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báo</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sai</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sót</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nếu</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có</a:t>
            </a:r>
            <a:r>
              <a:rPr lang="en-US" altLang="en-US" sz="2600" kern="0" dirty="0" smtClean="0">
                <a:latin typeface="Times New Roman" panose="02020603050405020304" pitchFamily="18" charset="0"/>
              </a:rPr>
              <a:t>.</a:t>
            </a:r>
          </a:p>
          <a:p>
            <a:pPr lvl="1" eaLnBrk="1" hangingPunct="1">
              <a:spcBef>
                <a:spcPts val="300"/>
              </a:spcBef>
              <a:spcAft>
                <a:spcPts val="300"/>
              </a:spcAft>
              <a:defRPr/>
            </a:pPr>
            <a:r>
              <a:rPr lang="en-US" altLang="en-US" sz="2600" kern="0" dirty="0" smtClean="0">
                <a:latin typeface="Times New Roman" panose="02020603050405020304" pitchFamily="18" charset="0"/>
              </a:rPr>
              <a:t>In </a:t>
            </a:r>
            <a:r>
              <a:rPr lang="en-US" altLang="en-US" sz="2600" kern="0" dirty="0" err="1" smtClean="0">
                <a:latin typeface="Times New Roman" panose="02020603050405020304" pitchFamily="18" charset="0"/>
              </a:rPr>
              <a:t>danh</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sách</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thí</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sinh</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có</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nguyện</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vọng</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đăng</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ký</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xét</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tuyển</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chưa</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phù</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hợp</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Thông</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báo</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cho</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thí</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sinh</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biết</a:t>
            </a:r>
            <a:r>
              <a:rPr lang="en-US" altLang="en-US" sz="2600" kern="0" dirty="0" smtClean="0">
                <a:latin typeface="Times New Roman" panose="02020603050405020304" pitchFamily="18" charset="0"/>
              </a:rPr>
              <a:t>.</a:t>
            </a:r>
          </a:p>
          <a:p>
            <a:pPr lvl="1" eaLnBrk="1" hangingPunct="1">
              <a:spcBef>
                <a:spcPts val="300"/>
              </a:spcBef>
              <a:spcAft>
                <a:spcPts val="300"/>
              </a:spcAft>
              <a:defRPr/>
            </a:pPr>
            <a:r>
              <a:rPr lang="en-US" altLang="en-US" sz="2600" kern="0" dirty="0" err="1" smtClean="0">
                <a:latin typeface="Times New Roman" panose="02020603050405020304" pitchFamily="18" charset="0"/>
              </a:rPr>
              <a:t>Sửa</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lại</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sai</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sót</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nếu</a:t>
            </a:r>
            <a:r>
              <a:rPr lang="en-US" altLang="en-US" sz="2600" kern="0" dirty="0" smtClean="0">
                <a:latin typeface="Times New Roman" panose="02020603050405020304" pitchFamily="18" charset="0"/>
              </a:rPr>
              <a:t> </a:t>
            </a:r>
            <a:r>
              <a:rPr lang="en-US" altLang="en-US" sz="2600" kern="0" dirty="0" err="1" smtClean="0">
                <a:latin typeface="Times New Roman" panose="02020603050405020304" pitchFamily="18" charset="0"/>
              </a:rPr>
              <a:t>có</a:t>
            </a:r>
            <a:r>
              <a:rPr lang="en-US" altLang="en-US" sz="2600" kern="0" dirty="0" smtClean="0">
                <a:latin typeface="Times New Roman" panose="02020603050405020304" pitchFamily="18" charset="0"/>
              </a:rPr>
              <a:t>.</a:t>
            </a:r>
          </a:p>
          <a:p>
            <a:pPr marL="457200" lvl="1" indent="0" eaLnBrk="1" hangingPunct="1">
              <a:lnSpc>
                <a:spcPct val="70000"/>
              </a:lnSpc>
              <a:buFont typeface="Wingdings" panose="05000000000000000000" pitchFamily="2" charset="2"/>
              <a:buNone/>
              <a:defRPr/>
            </a:pPr>
            <a:endParaRPr lang="en-US" altLang="en-US" sz="2400" kern="0" dirty="0" smtClean="0">
              <a:latin typeface="Times New Roman" panose="02020603050405020304" pitchFamily="18" charset="0"/>
            </a:endParaRPr>
          </a:p>
          <a:p>
            <a:pPr lvl="1" eaLnBrk="1" hangingPunct="1">
              <a:lnSpc>
                <a:spcPct val="70000"/>
              </a:lnSpc>
              <a:buFont typeface="Wingdings" panose="05000000000000000000" pitchFamily="2" charset="2"/>
              <a:buNone/>
              <a:defRPr/>
            </a:pPr>
            <a:endParaRPr lang="en-US" altLang="en-US" sz="1900" kern="0" dirty="0" smtClean="0">
              <a:latin typeface="Times New Roman" panose="02020603050405020304" pitchFamily="18" charset="0"/>
            </a:endParaRPr>
          </a:p>
          <a:p>
            <a:pPr lvl="1" eaLnBrk="1" hangingPunct="1">
              <a:lnSpc>
                <a:spcPct val="70000"/>
              </a:lnSpc>
              <a:defRPr/>
            </a:pPr>
            <a:endParaRPr lang="en-US" altLang="en-US" sz="1900" kern="0" dirty="0" smtClean="0">
              <a:latin typeface="Times New Roman" panose="02020603050405020304" pitchFamily="18" charset="0"/>
            </a:endParaRPr>
          </a:p>
          <a:p>
            <a:pPr eaLnBrk="1" hangingPunct="1">
              <a:lnSpc>
                <a:spcPct val="70000"/>
              </a:lnSpc>
              <a:defRPr/>
            </a:pPr>
            <a:endParaRPr lang="en-US" altLang="en-US" sz="2300" kern="0" dirty="0" smtClean="0">
              <a:latin typeface="Times New Roman" panose="02020603050405020304" pitchFamily="18" charset="0"/>
            </a:endParaRPr>
          </a:p>
        </p:txBody>
      </p:sp>
    </p:spTree>
    <p:extLst>
      <p:ext uri="{BB962C8B-B14F-4D97-AF65-F5344CB8AC3E}">
        <p14:creationId xmlns:p14="http://schemas.microsoft.com/office/powerpoint/2010/main" val="13761422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228600" y="1371600"/>
            <a:ext cx="8839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eaLnBrk="1" hangingPunct="1">
              <a:spcBef>
                <a:spcPct val="0"/>
              </a:spcBef>
            </a:pPr>
            <a:r>
              <a:rPr lang="en-US" altLang="en-US" kern="0" smtClean="0">
                <a:latin typeface="Times New Roman" panose="02020603050405020304" pitchFamily="18" charset="0"/>
                <a:cs typeface="Times New Roman" panose="02020603050405020304" pitchFamily="18" charset="0"/>
              </a:rPr>
              <a:t>Sở giáo dục và đào tạo, Điểm thu nhận hồ sơ:</a:t>
            </a:r>
          </a:p>
          <a:p>
            <a:pPr lvl="1" algn="just" eaLnBrk="1" hangingPunct="1">
              <a:spcBef>
                <a:spcPct val="0"/>
              </a:spcBef>
            </a:pPr>
            <a:r>
              <a:rPr lang="en-US" altLang="en-US" kern="0" smtClean="0">
                <a:latin typeface="Times New Roman" panose="02020603050405020304" pitchFamily="18" charset="0"/>
                <a:cs typeface="Times New Roman" panose="02020603050405020304" pitchFamily="18" charset="0"/>
              </a:rPr>
              <a:t>Hướng dẫn thí sinh điều chỉnh nguyện vọng ĐKXT.</a:t>
            </a:r>
          </a:p>
          <a:p>
            <a:pPr lvl="1" algn="just" eaLnBrk="1" hangingPunct="1">
              <a:spcBef>
                <a:spcPct val="0"/>
              </a:spcBef>
            </a:pPr>
            <a:r>
              <a:rPr lang="en-US" altLang="en-US" kern="0" smtClean="0">
                <a:latin typeface="Times New Roman" panose="02020603050405020304" pitchFamily="18" charset="0"/>
                <a:cs typeface="Times New Roman" panose="02020603050405020304" pitchFamily="18" charset="0"/>
              </a:rPr>
              <a:t>Chuẩn bị cơ sở vật chất, phòng máy tính nối mạng.</a:t>
            </a:r>
          </a:p>
          <a:p>
            <a:pPr lvl="1" algn="just" eaLnBrk="1" hangingPunct="1">
              <a:spcBef>
                <a:spcPct val="0"/>
              </a:spcBef>
            </a:pPr>
            <a:r>
              <a:rPr lang="en-US" altLang="en-US" kern="0" smtClean="0">
                <a:latin typeface="Times New Roman" panose="02020603050405020304" pitchFamily="18" charset="0"/>
                <a:cs typeface="Times New Roman" panose="02020603050405020304" pitchFamily="18" charset="0"/>
              </a:rPr>
              <a:t>Với phương thức thí sinh nộp phiếu điều chỉnh, điểm tiếp nhận:</a:t>
            </a:r>
          </a:p>
          <a:p>
            <a:pPr lvl="2" algn="just" eaLnBrk="1" hangingPunct="1"/>
            <a:r>
              <a:rPr lang="en-US" altLang="en-US" sz="2600" kern="0" smtClean="0">
                <a:latin typeface="Times New Roman" panose="02020603050405020304" pitchFamily="18" charset="0"/>
                <a:cs typeface="Times New Roman" panose="02020603050405020304" pitchFamily="18" charset="0"/>
              </a:rPr>
              <a:t>Tiếp nhận phiếu điều chỉnh NV ĐKXT.</a:t>
            </a:r>
          </a:p>
          <a:p>
            <a:pPr lvl="2" algn="just" eaLnBrk="1" hangingPunct="1"/>
            <a:r>
              <a:rPr lang="en-US" altLang="en-US" sz="2600" kern="0" smtClean="0">
                <a:latin typeface="Times New Roman" panose="02020603050405020304" pitchFamily="18" charset="0"/>
                <a:cs typeface="Times New Roman" panose="02020603050405020304" pitchFamily="18" charset="0"/>
              </a:rPr>
              <a:t>Thực hiện đúng, đầy đủ quy trình, thời gian quy định. Nhập ngay lên hệ thống, không để tồn đọng.</a:t>
            </a:r>
          </a:p>
          <a:p>
            <a:pPr lvl="2" algn="just" eaLnBrk="1" hangingPunct="1"/>
            <a:r>
              <a:rPr lang="en-US" altLang="en-US" sz="2600" kern="0" smtClean="0">
                <a:latin typeface="Times New Roman" panose="02020603050405020304" pitchFamily="18" charset="0"/>
                <a:cs typeface="Times New Roman" panose="02020603050405020304" pitchFamily="18" charset="0"/>
              </a:rPr>
              <a:t>Kiểm dò kỹ thông tin trước khi lưu vào hệ thống.</a:t>
            </a:r>
            <a:endParaRPr lang="en-US" altLang="en-US" sz="2600" kern="0" smtClean="0"/>
          </a:p>
          <a:p>
            <a:pPr lvl="1" algn="just" eaLnBrk="1" hangingPunct="1">
              <a:lnSpc>
                <a:spcPct val="80000"/>
              </a:lnSpc>
            </a:pPr>
            <a:endParaRPr lang="en-US" altLang="en-US" sz="2400" kern="0" smtClean="0">
              <a:latin typeface="Times New Roman" panose="02020603050405020304" pitchFamily="18" charset="0"/>
              <a:cs typeface="Times New Roman" panose="02020603050405020304" pitchFamily="18" charset="0"/>
            </a:endParaRPr>
          </a:p>
        </p:txBody>
      </p:sp>
      <p:sp>
        <p:nvSpPr>
          <p:cNvPr id="5" name="Rectangle 4"/>
          <p:cNvSpPr/>
          <p:nvPr/>
        </p:nvSpPr>
        <p:spPr>
          <a:xfrm>
            <a:off x="118114" y="609600"/>
            <a:ext cx="7730486" cy="477054"/>
          </a:xfrm>
          <a:prstGeom prst="rect">
            <a:avLst/>
          </a:prstGeom>
        </p:spPr>
        <p:txBody>
          <a:bodyPr wrap="square">
            <a:spAutoFit/>
          </a:bodyPr>
          <a:lstStyle/>
          <a:p>
            <a:r>
              <a:rPr lang="en-US" altLang="en-US" sz="2500" b="1" dirty="0">
                <a:solidFill>
                  <a:srgbClr val="FFFF00"/>
                </a:solidFill>
                <a:latin typeface="Times New Roman" panose="02020603050405020304" pitchFamily="18" charset="0"/>
              </a:rPr>
              <a:t>ĐIỀU CHỈNH NGUYỆN VỌNG ĐKXT </a:t>
            </a:r>
            <a:endParaRPr lang="en-US" sz="2500" b="1" dirty="0">
              <a:solidFill>
                <a:srgbClr val="FFFF00"/>
              </a:solidFill>
            </a:endParaRPr>
          </a:p>
        </p:txBody>
      </p:sp>
    </p:spTree>
    <p:extLst>
      <p:ext uri="{BB962C8B-B14F-4D97-AF65-F5344CB8AC3E}">
        <p14:creationId xmlns:p14="http://schemas.microsoft.com/office/powerpoint/2010/main" val="3081334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bwMode="auto">
          <a:xfrm>
            <a:off x="228600" y="1447800"/>
            <a:ext cx="8839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lvl="1" algn="just" eaLnBrk="1" hangingPunct="1"/>
            <a:r>
              <a:rPr lang="en-US" altLang="en-US" sz="2900" kern="0" dirty="0" smtClean="0">
                <a:latin typeface="Times New Roman" panose="02020603050405020304" pitchFamily="18" charset="0"/>
                <a:cs typeface="Times New Roman" panose="02020603050405020304" pitchFamily="18" charset="0"/>
              </a:rPr>
              <a:t>In </a:t>
            </a:r>
            <a:r>
              <a:rPr lang="en-US" altLang="en-US" sz="2900" kern="0" dirty="0" err="1" smtClean="0">
                <a:latin typeface="Times New Roman" panose="02020603050405020304" pitchFamily="18" charset="0"/>
                <a:cs typeface="Times New Roman" panose="02020603050405020304" pitchFamily="18" charset="0"/>
              </a:rPr>
              <a:t>thông</a:t>
            </a:r>
            <a:r>
              <a:rPr lang="en-US" altLang="en-US" sz="2900" kern="0" dirty="0" smtClean="0">
                <a:latin typeface="Times New Roman" panose="02020603050405020304" pitchFamily="18" charset="0"/>
                <a:cs typeface="Times New Roman" panose="02020603050405020304" pitchFamily="18" charset="0"/>
              </a:rPr>
              <a:t> tin </a:t>
            </a:r>
            <a:r>
              <a:rPr lang="en-US" altLang="en-US" sz="2900" kern="0" dirty="0" err="1" smtClean="0">
                <a:latin typeface="Times New Roman" panose="02020603050405020304" pitchFamily="18" charset="0"/>
                <a:cs typeface="Times New Roman" panose="02020603050405020304" pitchFamily="18" charset="0"/>
              </a:rPr>
              <a:t>đã</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điều</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chỉnh</a:t>
            </a:r>
            <a:r>
              <a:rPr lang="en-US" altLang="en-US" sz="2900" kern="0" dirty="0" smtClean="0">
                <a:latin typeface="Times New Roman" panose="02020603050405020304" pitchFamily="18" charset="0"/>
                <a:cs typeface="Times New Roman" panose="02020603050405020304" pitchFamily="18" charset="0"/>
              </a:rPr>
              <a:t> NV ĐKXT </a:t>
            </a:r>
            <a:r>
              <a:rPr lang="en-US" altLang="en-US" sz="2900" kern="0" dirty="0" err="1" smtClean="0">
                <a:latin typeface="Times New Roman" panose="02020603050405020304" pitchFamily="18" charset="0"/>
                <a:cs typeface="Times New Roman" panose="02020603050405020304" pitchFamily="18" charset="0"/>
              </a:rPr>
              <a:t>từ</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hệ</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thống</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kiểm</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tra</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đối</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chiếu</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với</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thông</a:t>
            </a:r>
            <a:r>
              <a:rPr lang="en-US" altLang="en-US" sz="2900" kern="0" dirty="0" smtClean="0">
                <a:latin typeface="Times New Roman" panose="02020603050405020304" pitchFamily="18" charset="0"/>
                <a:cs typeface="Times New Roman" panose="02020603050405020304" pitchFamily="18" charset="0"/>
              </a:rPr>
              <a:t> tin </a:t>
            </a:r>
            <a:r>
              <a:rPr lang="en-US" altLang="en-US" sz="2900" kern="0" dirty="0" err="1" smtClean="0">
                <a:latin typeface="Times New Roman" panose="02020603050405020304" pitchFamily="18" charset="0"/>
                <a:cs typeface="Times New Roman" panose="02020603050405020304" pitchFamily="18" charset="0"/>
              </a:rPr>
              <a:t>thí</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sinh</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ghi</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trong</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phiếu</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điều</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chỉnh</a:t>
            </a:r>
            <a:r>
              <a:rPr lang="en-US" altLang="en-US" sz="2900" kern="0" dirty="0" smtClean="0">
                <a:latin typeface="Times New Roman" panose="02020603050405020304" pitchFamily="18" charset="0"/>
                <a:cs typeface="Times New Roman" panose="02020603050405020304" pitchFamily="18" charset="0"/>
              </a:rPr>
              <a:t> NV ĐKXT.</a:t>
            </a:r>
          </a:p>
          <a:p>
            <a:pPr lvl="1" algn="just" eaLnBrk="1" hangingPunct="1"/>
            <a:r>
              <a:rPr lang="en-US" altLang="en-US" sz="2900" kern="0" dirty="0" err="1" smtClean="0">
                <a:latin typeface="Times New Roman" panose="02020603050405020304" pitchFamily="18" charset="0"/>
                <a:cs typeface="Times New Roman" panose="02020603050405020304" pitchFamily="18" charset="0"/>
              </a:rPr>
              <a:t>Cử</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cán</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bộ</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trực</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và</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thực</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hiện</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trong</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thời</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gian</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quy</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định</a:t>
            </a:r>
            <a:r>
              <a:rPr lang="en-US" altLang="en-US" sz="2900" kern="0" dirty="0" smtClean="0">
                <a:latin typeface="Times New Roman" panose="02020603050405020304" pitchFamily="18" charset="0"/>
                <a:cs typeface="Times New Roman" panose="02020603050405020304" pitchFamily="18" charset="0"/>
              </a:rPr>
              <a:t>.</a:t>
            </a:r>
          </a:p>
          <a:p>
            <a:pPr marL="742950" lvl="2" indent="-342900" algn="just" eaLnBrk="1" hangingPunct="1">
              <a:spcBef>
                <a:spcPct val="0"/>
              </a:spcBef>
              <a:buSzPct val="60000"/>
            </a:pPr>
            <a:r>
              <a:rPr lang="en-US" altLang="en-US" sz="2900" kern="0" dirty="0" err="1" smtClean="0">
                <a:latin typeface="Times New Roman" panose="02020603050405020304" pitchFamily="18" charset="0"/>
                <a:cs typeface="Times New Roman" panose="02020603050405020304" pitchFamily="18" charset="0"/>
              </a:rPr>
              <a:t>Hoàn</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thành</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việc</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cập</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nhật</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thông</a:t>
            </a:r>
            <a:r>
              <a:rPr lang="en-US" altLang="en-US" sz="2900" kern="0" dirty="0" smtClean="0">
                <a:latin typeface="Times New Roman" panose="02020603050405020304" pitchFamily="18" charset="0"/>
                <a:cs typeface="Times New Roman" panose="02020603050405020304" pitchFamily="18" charset="0"/>
              </a:rPr>
              <a:t> tin </a:t>
            </a:r>
            <a:r>
              <a:rPr lang="en-US" altLang="en-US" sz="2900" kern="0" dirty="0" err="1" smtClean="0">
                <a:latin typeface="Times New Roman" panose="02020603050405020304" pitchFamily="18" charset="0"/>
                <a:cs typeface="Times New Roman" panose="02020603050405020304" pitchFamily="18" charset="0"/>
              </a:rPr>
              <a:t>về</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điều</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chỉnh</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nguyện</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vọng</a:t>
            </a:r>
            <a:r>
              <a:rPr lang="en-US" altLang="en-US" sz="2900" kern="0" dirty="0" smtClean="0">
                <a:latin typeface="Times New Roman" panose="02020603050405020304" pitchFamily="18" charset="0"/>
                <a:cs typeface="Times New Roman" panose="02020603050405020304" pitchFamily="18" charset="0"/>
              </a:rPr>
              <a:t> ĐKXT </a:t>
            </a:r>
            <a:r>
              <a:rPr lang="en-US" altLang="en-US" sz="2900" kern="0" dirty="0" err="1" smtClean="0">
                <a:latin typeface="Times New Roman" panose="02020603050405020304" pitchFamily="18" charset="0"/>
                <a:cs typeface="Times New Roman" panose="02020603050405020304" pitchFamily="18" charset="0"/>
              </a:rPr>
              <a:t>của</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tất</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cả</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thí</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sinh</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vào</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cơ</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sở</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dữ</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liệu</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của</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Cổng</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thông</a:t>
            </a:r>
            <a:r>
              <a:rPr lang="en-US" altLang="en-US" sz="2900" kern="0" dirty="0" smtClean="0">
                <a:latin typeface="Times New Roman" panose="02020603050405020304" pitchFamily="18" charset="0"/>
                <a:cs typeface="Times New Roman" panose="02020603050405020304" pitchFamily="18" charset="0"/>
              </a:rPr>
              <a:t> tin </a:t>
            </a:r>
            <a:r>
              <a:rPr lang="en-US" altLang="en-US" sz="2900" kern="0" dirty="0" err="1" smtClean="0">
                <a:latin typeface="Times New Roman" panose="02020603050405020304" pitchFamily="18" charset="0"/>
                <a:cs typeface="Times New Roman" panose="02020603050405020304" pitchFamily="18" charset="0"/>
              </a:rPr>
              <a:t>tuyển</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sinh</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của</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Bộ</a:t>
            </a:r>
            <a:r>
              <a:rPr lang="en-US" altLang="en-US" sz="2900" kern="0" dirty="0" smtClean="0">
                <a:latin typeface="Times New Roman" panose="02020603050405020304" pitchFamily="18" charset="0"/>
                <a:cs typeface="Times New Roman" panose="02020603050405020304" pitchFamily="18" charset="0"/>
              </a:rPr>
              <a:t> GDĐT, </a:t>
            </a:r>
            <a:r>
              <a:rPr lang="en-US" altLang="en-US" sz="2900" kern="0" dirty="0" err="1" smtClean="0">
                <a:latin typeface="Times New Roman" panose="02020603050405020304" pitchFamily="18" charset="0"/>
                <a:cs typeface="Times New Roman" panose="02020603050405020304" pitchFamily="18" charset="0"/>
              </a:rPr>
              <a:t>dự</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kiến</a:t>
            </a:r>
            <a:r>
              <a:rPr lang="en-US" altLang="en-US" sz="2900" kern="0" dirty="0" smtClean="0">
                <a:latin typeface="Times New Roman" panose="02020603050405020304" pitchFamily="18" charset="0"/>
                <a:cs typeface="Times New Roman" panose="02020603050405020304" pitchFamily="18" charset="0"/>
              </a:rPr>
              <a:t> </a:t>
            </a:r>
            <a:r>
              <a:rPr lang="en-US" altLang="en-US" sz="2900" kern="0" dirty="0" err="1" smtClean="0">
                <a:latin typeface="Times New Roman" panose="02020603050405020304" pitchFamily="18" charset="0"/>
                <a:cs typeface="Times New Roman" panose="02020603050405020304" pitchFamily="18" charset="0"/>
              </a:rPr>
              <a:t>trước</a:t>
            </a:r>
            <a:r>
              <a:rPr lang="en-US" altLang="en-US" sz="2900" kern="0" dirty="0" smtClean="0">
                <a:latin typeface="Times New Roman" panose="02020603050405020304" pitchFamily="18" charset="0"/>
                <a:cs typeface="Times New Roman" panose="02020603050405020304" pitchFamily="18" charset="0"/>
              </a:rPr>
              <a:t> 17 </a:t>
            </a:r>
            <a:r>
              <a:rPr lang="en-US" altLang="en-US" sz="2900" kern="0" dirty="0" err="1" smtClean="0">
                <a:latin typeface="Times New Roman" panose="02020603050405020304" pitchFamily="18" charset="0"/>
                <a:cs typeface="Times New Roman" panose="02020603050405020304" pitchFamily="18" charset="0"/>
              </a:rPr>
              <a:t>giờ</a:t>
            </a:r>
            <a:r>
              <a:rPr lang="en-US" altLang="en-US" sz="2900" kern="0" dirty="0" smtClean="0">
                <a:latin typeface="Times New Roman" panose="02020603050405020304" pitchFamily="18" charset="0"/>
                <a:cs typeface="Times New Roman" panose="02020603050405020304" pitchFamily="18" charset="0"/>
              </a:rPr>
              <a:t> 00 </a:t>
            </a:r>
            <a:r>
              <a:rPr lang="en-US" altLang="en-US" sz="2900" kern="0" dirty="0" err="1" smtClean="0">
                <a:latin typeface="Times New Roman" panose="02020603050405020304" pitchFamily="18" charset="0"/>
                <a:cs typeface="Times New Roman" panose="02020603050405020304" pitchFamily="18" charset="0"/>
              </a:rPr>
              <a:t>ngày</a:t>
            </a:r>
            <a:r>
              <a:rPr lang="en-US" altLang="en-US" sz="2900" kern="0" dirty="0" smtClean="0">
                <a:latin typeface="Times New Roman" panose="02020603050405020304" pitchFamily="18" charset="0"/>
                <a:cs typeface="Times New Roman" panose="02020603050405020304" pitchFamily="18" charset="0"/>
              </a:rPr>
              <a:t> 21/9.</a:t>
            </a:r>
          </a:p>
          <a:p>
            <a:pPr lvl="1" eaLnBrk="1" hangingPunct="1">
              <a:lnSpc>
                <a:spcPct val="80000"/>
              </a:lnSpc>
            </a:pPr>
            <a:endParaRPr lang="en-US" altLang="en-US" sz="2400" kern="0" dirty="0" smtClean="0">
              <a:latin typeface="Times New Roman" panose="02020603050405020304" pitchFamily="18" charset="0"/>
              <a:cs typeface="Times New Roman" panose="02020603050405020304" pitchFamily="18" charset="0"/>
            </a:endParaRPr>
          </a:p>
        </p:txBody>
      </p:sp>
      <p:sp>
        <p:nvSpPr>
          <p:cNvPr id="2" name="Rectangle 1"/>
          <p:cNvSpPr/>
          <p:nvPr/>
        </p:nvSpPr>
        <p:spPr>
          <a:xfrm>
            <a:off x="118114" y="609600"/>
            <a:ext cx="7730486" cy="477054"/>
          </a:xfrm>
          <a:prstGeom prst="rect">
            <a:avLst/>
          </a:prstGeom>
        </p:spPr>
        <p:txBody>
          <a:bodyPr wrap="square">
            <a:spAutoFit/>
          </a:bodyPr>
          <a:lstStyle/>
          <a:p>
            <a:r>
              <a:rPr lang="en-US" altLang="en-US" sz="2500" b="1" dirty="0">
                <a:solidFill>
                  <a:srgbClr val="FFFF00"/>
                </a:solidFill>
                <a:latin typeface="Times New Roman" panose="02020603050405020304" pitchFamily="18" charset="0"/>
              </a:rPr>
              <a:t>ĐIỀU CHỈNH NGUYỆN VỌNG ĐKXT </a:t>
            </a:r>
            <a:endParaRPr lang="en-US" sz="2500" b="1" dirty="0">
              <a:solidFill>
                <a:srgbClr val="FFFF00"/>
              </a:solidFill>
            </a:endParaRPr>
          </a:p>
        </p:txBody>
      </p:sp>
    </p:spTree>
    <p:extLst>
      <p:ext uri="{BB962C8B-B14F-4D97-AF65-F5344CB8AC3E}">
        <p14:creationId xmlns:p14="http://schemas.microsoft.com/office/powerpoint/2010/main" val="3561692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114" y="609600"/>
            <a:ext cx="7730486" cy="477054"/>
          </a:xfrm>
          <a:prstGeom prst="rect">
            <a:avLst/>
          </a:prstGeom>
        </p:spPr>
        <p:txBody>
          <a:bodyPr wrap="square">
            <a:spAutoFit/>
          </a:bodyPr>
          <a:lstStyle/>
          <a:p>
            <a:r>
              <a:rPr lang="en-US" altLang="en-US" sz="2500" b="1" dirty="0">
                <a:solidFill>
                  <a:srgbClr val="FFFF00"/>
                </a:solidFill>
                <a:latin typeface="Times New Roman" panose="02020603050405020304" pitchFamily="18" charset="0"/>
              </a:rPr>
              <a:t>ĐIỀU CHỈNH NGUYỆN VỌNG ĐKXT </a:t>
            </a:r>
            <a:endParaRPr lang="en-US" sz="2500" b="1" dirty="0">
              <a:solidFill>
                <a:srgbClr val="FFFF00"/>
              </a:solidFill>
            </a:endParaRPr>
          </a:p>
        </p:txBody>
      </p:sp>
      <p:sp>
        <p:nvSpPr>
          <p:cNvPr id="4" name="Content Placeholder 2"/>
          <p:cNvSpPr txBox="1">
            <a:spLocks/>
          </p:cNvSpPr>
          <p:nvPr/>
        </p:nvSpPr>
        <p:spPr bwMode="auto">
          <a:xfrm>
            <a:off x="0" y="1295400"/>
            <a:ext cx="9039225"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lvl="1" eaLnBrk="1" hangingPunct="1">
              <a:buFont typeface="Wingdings" panose="05000000000000000000" pitchFamily="2" charset="2"/>
              <a:buChar char="v"/>
            </a:pPr>
            <a:r>
              <a:rPr lang="en-US" altLang="en-US" sz="3200" b="1" kern="0" smtClean="0">
                <a:latin typeface="Times New Roman" panose="02020603050405020304" pitchFamily="18" charset="0"/>
                <a:cs typeface="Times New Roman" panose="02020603050405020304" pitchFamily="18" charset="0"/>
              </a:rPr>
              <a:t>Điểm tiếp nhận:</a:t>
            </a:r>
          </a:p>
          <a:p>
            <a:pPr lvl="2" eaLnBrk="1" hangingPunct="1"/>
            <a:r>
              <a:rPr lang="en-US" altLang="en-US" sz="2800" kern="0" smtClean="0">
                <a:latin typeface="Times New Roman" panose="02020603050405020304" pitchFamily="18" charset="0"/>
                <a:cs typeface="Times New Roman" panose="02020603050405020304" pitchFamily="18" charset="0"/>
              </a:rPr>
              <a:t>Chuẩn bị máy tính có kết nối internet.</a:t>
            </a:r>
          </a:p>
          <a:p>
            <a:pPr lvl="2" eaLnBrk="1" hangingPunct="1"/>
            <a:r>
              <a:rPr lang="en-US" altLang="en-US" sz="2800" kern="0" smtClean="0">
                <a:latin typeface="Times New Roman" panose="02020603050405020304" pitchFamily="18" charset="0"/>
                <a:cs typeface="Times New Roman" panose="02020603050405020304" pitchFamily="18" charset="0"/>
              </a:rPr>
              <a:t>Không làm thay cho thí sinh hoặc người nhà của thí sinh.</a:t>
            </a:r>
          </a:p>
          <a:p>
            <a:pPr lvl="2" eaLnBrk="1" hangingPunct="1"/>
            <a:r>
              <a:rPr lang="en-US" altLang="en-US" sz="2800" kern="0" smtClean="0">
                <a:latin typeface="Times New Roman" panose="02020603050405020304" pitchFamily="18" charset="0"/>
                <a:cs typeface="Times New Roman" panose="02020603050405020304" pitchFamily="18" charset="0"/>
              </a:rPr>
              <a:t>Không lưu giữ tài khoản và mật khẩu của thí sinh.</a:t>
            </a:r>
          </a:p>
          <a:p>
            <a:pPr lvl="2" eaLnBrk="1" hangingPunct="1"/>
            <a:r>
              <a:rPr lang="en-US" altLang="en-US" sz="2800" kern="0" smtClean="0">
                <a:latin typeface="Times New Roman" panose="02020603050405020304" pitchFamily="18" charset="0"/>
                <a:cs typeface="Times New Roman" panose="02020603050405020304" pitchFamily="18" charset="0"/>
              </a:rPr>
              <a:t>Nhắc nhở thí sinh thực hiện đúng quy trình.</a:t>
            </a:r>
          </a:p>
          <a:p>
            <a:pPr lvl="2" eaLnBrk="1" hangingPunct="1"/>
            <a:r>
              <a:rPr lang="en-US" altLang="en-US" sz="2800" kern="0" smtClean="0">
                <a:latin typeface="Times New Roman" panose="02020603050405020304" pitchFamily="18" charset="0"/>
                <a:cs typeface="Times New Roman" panose="02020603050405020304" pitchFamily="18" charset="0"/>
              </a:rPr>
              <a:t>Thực hiện đúng, đủ và hết quy trình điều chỉnh, không để sót phiếu.</a:t>
            </a:r>
            <a:endParaRPr lang="en-US" altLang="en-US" sz="2800" kern="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189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011" y="2971800"/>
            <a:ext cx="8991600" cy="563562"/>
          </a:xfrm>
        </p:spPr>
        <p:txBody>
          <a:bodyPr/>
          <a:lstStyle/>
          <a:p>
            <a:pPr eaLnBrk="1" hangingPunct="1"/>
            <a:r>
              <a:rPr lang="en-US" altLang="en-US" dirty="0" smtClean="0">
                <a:solidFill>
                  <a:schemeClr val="tx2"/>
                </a:solidFill>
                <a:latin typeface="Times New Roman" panose="02020603050405020304" pitchFamily="18" charset="0"/>
              </a:rPr>
              <a:t>TRÁCH NHIỆM CỦA THÍ SINH</a:t>
            </a:r>
            <a:endParaRPr lang="en-US" altLang="en-US" dirty="0">
              <a:solidFill>
                <a:schemeClr val="tx2"/>
              </a:solidFill>
              <a:latin typeface="Times New Roman" panose="02020603050405020304" pitchFamily="18" charset="0"/>
            </a:endParaRPr>
          </a:p>
        </p:txBody>
      </p:sp>
    </p:spTree>
    <p:extLst>
      <p:ext uri="{BB962C8B-B14F-4D97-AF65-F5344CB8AC3E}">
        <p14:creationId xmlns:p14="http://schemas.microsoft.com/office/powerpoint/2010/main" val="3666686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219200"/>
            <a:ext cx="8839200" cy="5539465"/>
          </a:xfrm>
          <a:prstGeom prst="rect">
            <a:avLst/>
          </a:prstGeom>
        </p:spPr>
        <p:txBody>
          <a:bodyPr wrap="square">
            <a:spAutoFit/>
          </a:bodyPr>
          <a:lstStyle/>
          <a:p>
            <a:pPr marL="285750" lvl="0" indent="-285750">
              <a:lnSpc>
                <a:spcPct val="107000"/>
              </a:lnSpc>
              <a:spcAft>
                <a:spcPts val="800"/>
              </a:spcAft>
              <a:buFont typeface="Wingdings" panose="05000000000000000000" pitchFamily="2" charset="2"/>
              <a:buChar char="Ø"/>
            </a:pP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Kỳ</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đổi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tên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thành</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kỳ</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Trung</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học</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phổ</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thông</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không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còn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là</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Trung</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học</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phổ</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thông</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quốc</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gia</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a:t>
            </a:r>
          </a:p>
          <a:p>
            <a:pPr marL="457200" indent="-457200" algn="just" eaLnBrk="1" hangingPunct="1">
              <a:spcBef>
                <a:spcPts val="300"/>
              </a:spcBef>
              <a:spcAft>
                <a:spcPts val="300"/>
              </a:spcAft>
              <a:buFont typeface="Wingdings" panose="05000000000000000000" pitchFamily="2" charset="2"/>
              <a:buChar char="Ø"/>
            </a:pPr>
            <a:r>
              <a:rPr lang="en-US" altLang="en-US" sz="2600" dirty="0" err="1">
                <a:latin typeface="Times New Roman" panose="02020603050405020304" pitchFamily="18" charset="0"/>
                <a:cs typeface="Times New Roman" panose="02020603050405020304" pitchFamily="18" charset="0"/>
              </a:rPr>
              <a:t>Đăng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nhập</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vào</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hệ</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thống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để</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kiểm</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tra</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thông</a:t>
            </a:r>
            <a:r>
              <a:rPr lang="en-US" altLang="en-US" sz="2600" dirty="0">
                <a:latin typeface="Times New Roman" panose="02020603050405020304" pitchFamily="18" charset="0"/>
                <a:cs typeface="Times New Roman" panose="02020603050405020304" pitchFamily="18" charset="0"/>
              </a:rPr>
              <a:t> tin ĐKXT.</a:t>
            </a:r>
          </a:p>
          <a:p>
            <a:pPr marL="0" lvl="2" algn="just" eaLnBrk="1" hangingPunct="1">
              <a:spcBef>
                <a:spcPts val="300"/>
              </a:spcBef>
              <a:spcAft>
                <a:spcPts val="300"/>
              </a:spcAft>
            </a:pPr>
            <a:r>
              <a:rPr lang="en-US" altLang="en-US" sz="3500" b="1" dirty="0">
                <a:solidFill>
                  <a:srgbClr val="FF0000"/>
                </a:solidFill>
                <a:latin typeface="Times New Roman" panose="02020603050405020304" pitchFamily="18" charset="0"/>
                <a:cs typeface="Times New Roman" panose="02020603050405020304" pitchFamily="18" charset="0"/>
              </a:rPr>
              <a:t>	http://</a:t>
            </a:r>
            <a:r>
              <a:rPr lang="en-US" altLang="en-US" sz="3500" b="1" dirty="0" smtClean="0">
                <a:solidFill>
                  <a:srgbClr val="FF0000"/>
                </a:solidFill>
                <a:latin typeface="Times New Roman" panose="02020603050405020304" pitchFamily="18" charset="0"/>
                <a:cs typeface="Times New Roman" panose="02020603050405020304" pitchFamily="18" charset="0"/>
              </a:rPr>
              <a:t>thisinh.thitotnghiepthpt.edu.vn</a:t>
            </a:r>
            <a:endParaRPr lang="en-US" sz="3000" b="1" dirty="0" smtClean="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Ø"/>
            </a:pPr>
            <a:endParaRPr lang="en-US" sz="30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Ø"/>
            </a:pPr>
            <a:r>
              <a:rPr lang="en-US" sz="3000" dirty="0" err="1">
                <a:latin typeface="Times New Roman" panose="02020603050405020304" pitchFamily="18" charset="0"/>
                <a:cs typeface="Times New Roman" panose="02020603050405020304" pitchFamily="18" charset="0"/>
              </a:rPr>
              <a:t>Đối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với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các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ngành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Công</a:t>
            </a:r>
            <a:r>
              <a:rPr lang="en-US" sz="3000" dirty="0">
                <a:latin typeface="Times New Roman" panose="02020603050405020304" pitchFamily="18" charset="0"/>
                <a:cs typeface="Times New Roman" panose="02020603050405020304" pitchFamily="18" charset="0"/>
              </a:rPr>
              <a:t> an, </a:t>
            </a:r>
            <a:r>
              <a:rPr lang="en-US" sz="3000" dirty="0" err="1">
                <a:latin typeface="Times New Roman" panose="02020603050405020304" pitchFamily="18" charset="0"/>
                <a:cs typeface="Times New Roman" panose="02020603050405020304" pitchFamily="18" charset="0"/>
              </a:rPr>
              <a:t>Quân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đội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năng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khiếu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Ngoài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đăng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ky</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hô</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sơ</a:t>
            </a: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dư</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tuyển</a:t>
            </a:r>
            <a:r>
              <a:rPr lang="en-US" sz="3000" dirty="0" smtClean="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còn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phải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tham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gia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dư</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thi</a:t>
            </a:r>
            <a:r>
              <a:rPr lang="en-US" sz="3000"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sơ</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tuyển</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hoặc</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môn</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năng</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khiếu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theo</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quy</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định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của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trường</a:t>
            </a:r>
            <a:r>
              <a:rPr lang="en-US" sz="3000" dirty="0">
                <a:latin typeface="Times New Roman" panose="02020603050405020304" pitchFamily="18" charset="0"/>
                <a:cs typeface="Times New Roman" panose="02020603050405020304" pitchFamily="18" charset="0"/>
              </a:rPr>
              <a:t>.</a:t>
            </a:r>
          </a:p>
          <a:p>
            <a:endParaRPr lang="en-US" sz="3000" dirty="0">
              <a:latin typeface="Times New Roman" panose="02020603050405020304" pitchFamily="18" charset="0"/>
              <a:cs typeface="Times New Roman" panose="02020603050405020304" pitchFamily="18" charset="0"/>
            </a:endParaRPr>
          </a:p>
          <a:p>
            <a:pPr lvl="0">
              <a:lnSpc>
                <a:spcPct val="107000"/>
              </a:lnSpc>
              <a:spcAft>
                <a:spcPts val="800"/>
              </a:spcAft>
            </a:pPr>
            <a:endParaRPr lang="en-US" sz="3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35135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304800" y="1295400"/>
            <a:ext cx="8382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lvl="1" eaLnBrk="1" hangingPunct="1">
              <a:defRPr/>
            </a:pPr>
            <a:endParaRPr lang="en-US" altLang="en-US" kern="0" smtClean="0">
              <a:latin typeface="Times New Roman" panose="02020603050405020304" pitchFamily="18" charset="0"/>
              <a:cs typeface="Times New Roman" panose="02020603050405020304" pitchFamily="18" charset="0"/>
            </a:endParaRPr>
          </a:p>
          <a:p>
            <a:pPr marL="457200" lvl="1" indent="0" eaLnBrk="1" hangingPunct="1">
              <a:spcBef>
                <a:spcPts val="300"/>
              </a:spcBef>
              <a:spcAft>
                <a:spcPts val="300"/>
              </a:spcAft>
              <a:buFont typeface="Wingdings" panose="05000000000000000000" pitchFamily="2" charset="2"/>
              <a:buNone/>
              <a:defRPr/>
            </a:pPr>
            <a:r>
              <a:rPr lang="en-US" altLang="en-US" sz="3200" b="1" kern="0" smtClean="0">
                <a:latin typeface="Times New Roman" panose="02020603050405020304" pitchFamily="18" charset="0"/>
                <a:cs typeface="Times New Roman" panose="02020603050405020304" pitchFamily="18" charset="0"/>
              </a:rPr>
              <a:t>Thí sinh:</a:t>
            </a:r>
          </a:p>
          <a:p>
            <a:pPr lvl="1" algn="just" eaLnBrk="1" hangingPunct="1">
              <a:spcBef>
                <a:spcPts val="300"/>
              </a:spcBef>
              <a:spcAft>
                <a:spcPts val="300"/>
              </a:spcAft>
              <a:defRPr/>
            </a:pPr>
            <a:r>
              <a:rPr lang="vi-VN" sz="2600" kern="0" smtClean="0">
                <a:latin typeface="Times New Roman" panose="02020603050405020304" pitchFamily="18" charset="0"/>
                <a:cs typeface="Times New Roman" panose="02020603050405020304" pitchFamily="18" charset="0"/>
              </a:rPr>
              <a:t>Tìm hiểu kỹ thông tin tuyển sinh trong Đề án tuyển sinh của trường đã được công bố công khai trên trang thông tin điện tử của trường. </a:t>
            </a:r>
          </a:p>
          <a:p>
            <a:pPr lvl="1" algn="just" eaLnBrk="1" hangingPunct="1">
              <a:spcBef>
                <a:spcPts val="300"/>
              </a:spcBef>
              <a:spcAft>
                <a:spcPts val="300"/>
              </a:spcAft>
              <a:defRPr/>
            </a:pPr>
            <a:r>
              <a:rPr lang="vi-VN" sz="2600" kern="0" smtClean="0">
                <a:latin typeface="Times New Roman" panose="02020603050405020304" pitchFamily="18" charset="0"/>
                <a:cs typeface="Times New Roman" panose="02020603050405020304" pitchFamily="18" charset="0"/>
              </a:rPr>
              <a:t>Phải ghi đúng mã trường/cơ sở/phân hiệu, mã ngành/nhóm ngành, mã tổ hợp xét tuyển. </a:t>
            </a:r>
          </a:p>
          <a:p>
            <a:pPr lvl="1" algn="just" eaLnBrk="1" hangingPunct="1">
              <a:spcBef>
                <a:spcPts val="300"/>
              </a:spcBef>
              <a:spcAft>
                <a:spcPts val="300"/>
              </a:spcAft>
              <a:defRPr/>
            </a:pPr>
            <a:r>
              <a:rPr lang="vi-VN" sz="2600" kern="0" smtClean="0">
                <a:latin typeface="Times New Roman" panose="02020603050405020304" pitchFamily="18" charset="0"/>
                <a:cs typeface="Times New Roman" panose="02020603050405020304" pitchFamily="18" charset="0"/>
              </a:rPr>
              <a:t>Đối với thí sinh đăng ký ngành có môn năng khiếu, cần liên hệ với các trường để thực hiện đăng ký và dự thi môn năng khiếu.</a:t>
            </a:r>
          </a:p>
          <a:p>
            <a:pPr lvl="2" eaLnBrk="1" hangingPunct="1">
              <a:defRPr/>
            </a:pPr>
            <a:endParaRPr lang="en-US" altLang="en-US" kern="0" dirty="0" smtClean="0"/>
          </a:p>
        </p:txBody>
      </p:sp>
    </p:spTree>
    <p:extLst>
      <p:ext uri="{BB962C8B-B14F-4D97-AF65-F5344CB8AC3E}">
        <p14:creationId xmlns:p14="http://schemas.microsoft.com/office/powerpoint/2010/main" val="33995697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bwMode="auto">
          <a:xfrm>
            <a:off x="385763" y="1295400"/>
            <a:ext cx="8534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lvl="1" eaLnBrk="1" hangingPunct="1"/>
            <a:endParaRPr lang="en-US" altLang="en-US" kern="0" smtClean="0">
              <a:latin typeface="Times New Roman" panose="02020603050405020304" pitchFamily="18" charset="0"/>
              <a:cs typeface="Times New Roman" panose="02020603050405020304" pitchFamily="18" charset="0"/>
            </a:endParaRPr>
          </a:p>
          <a:p>
            <a:pPr lvl="1" eaLnBrk="1" hangingPunct="1">
              <a:spcBef>
                <a:spcPts val="300"/>
              </a:spcBef>
              <a:spcAft>
                <a:spcPts val="300"/>
              </a:spcAft>
            </a:pPr>
            <a:r>
              <a:rPr lang="en-US" altLang="en-US" sz="3200" b="1" kern="0" smtClean="0">
                <a:latin typeface="Times New Roman" panose="02020603050405020304" pitchFamily="18" charset="0"/>
                <a:cs typeface="Times New Roman" panose="02020603050405020304" pitchFamily="18" charset="0"/>
              </a:rPr>
              <a:t>Thí sinh (tiếp):</a:t>
            </a:r>
          </a:p>
          <a:p>
            <a:pPr lvl="2" algn="just" eaLnBrk="1" hangingPunct="1">
              <a:spcBef>
                <a:spcPts val="300"/>
              </a:spcBef>
              <a:spcAft>
                <a:spcPts val="300"/>
              </a:spcAft>
            </a:pPr>
            <a:r>
              <a:rPr lang="vi-VN" altLang="en-US" sz="2600" kern="0" smtClean="0">
                <a:latin typeface="Times New Roman" panose="02020603050405020304" pitchFamily="18" charset="0"/>
                <a:cs typeface="Times New Roman" panose="02020603050405020304" pitchFamily="18" charset="0"/>
              </a:rPr>
              <a:t>Thí sinh ĐKXT và các ngành có xét điểm thi chứng chỉ ngoại ngữ, cần ghi điểm trên phiếu ĐKXT và nhập lên hệ thống.</a:t>
            </a:r>
            <a:endParaRPr lang="en-US" altLang="en-US" sz="2600" kern="0" smtClean="0">
              <a:latin typeface="Times New Roman" panose="02020603050405020304" pitchFamily="18" charset="0"/>
              <a:cs typeface="Times New Roman" panose="02020603050405020304" pitchFamily="18" charset="0"/>
            </a:endParaRPr>
          </a:p>
          <a:p>
            <a:pPr lvl="2" algn="just" eaLnBrk="1" hangingPunct="1">
              <a:spcBef>
                <a:spcPts val="300"/>
              </a:spcBef>
              <a:spcAft>
                <a:spcPts val="300"/>
              </a:spcAft>
            </a:pPr>
            <a:r>
              <a:rPr lang="en-US" altLang="en-US" sz="2600" kern="0" smtClean="0">
                <a:latin typeface="Times New Roman" panose="02020603050405020304" pitchFamily="18" charset="0"/>
                <a:cs typeface="Times New Roman" panose="02020603050405020304" pitchFamily="18" charset="0"/>
              </a:rPr>
              <a:t>Đăng nhập vào hệ thống để kiểm tra thông tin ĐKXT.</a:t>
            </a:r>
          </a:p>
          <a:p>
            <a:pPr lvl="2" algn="just" eaLnBrk="1" hangingPunct="1">
              <a:spcBef>
                <a:spcPts val="300"/>
              </a:spcBef>
              <a:spcAft>
                <a:spcPts val="300"/>
              </a:spcAft>
            </a:pPr>
            <a:r>
              <a:rPr lang="en-US" altLang="en-US" sz="2600" kern="0" smtClean="0">
                <a:latin typeface="Times New Roman" panose="02020603050405020304" pitchFamily="18" charset="0"/>
                <a:cs typeface="Times New Roman" panose="02020603050405020304" pitchFamily="18" charset="0"/>
              </a:rPr>
              <a:t>Tiếp nhận, thay đổi và bảo quản mật khẩu.</a:t>
            </a:r>
          </a:p>
          <a:p>
            <a:pPr lvl="2" algn="just" eaLnBrk="1" hangingPunct="1">
              <a:spcBef>
                <a:spcPts val="300"/>
              </a:spcBef>
              <a:spcAft>
                <a:spcPts val="300"/>
              </a:spcAft>
            </a:pPr>
            <a:r>
              <a:rPr lang="en-US" altLang="en-US" sz="2600" kern="0" smtClean="0">
                <a:latin typeface="Times New Roman" panose="02020603050405020304" pitchFamily="18" charset="0"/>
                <a:cs typeface="Times New Roman" panose="02020603050405020304" pitchFamily="18" charset="0"/>
              </a:rPr>
              <a:t>Thí sinh đăng ký xét tuyển vào một số trường có tuyển hộ khẩu cần lưu ý đến các quy định của trường.</a:t>
            </a:r>
          </a:p>
          <a:p>
            <a:pPr lvl="2" algn="just" eaLnBrk="1" hangingPunct="1">
              <a:spcBef>
                <a:spcPts val="300"/>
              </a:spcBef>
              <a:spcAft>
                <a:spcPts val="300"/>
              </a:spcAft>
            </a:pPr>
            <a:r>
              <a:rPr lang="en-US" altLang="en-US" sz="2600" kern="0" smtClean="0">
                <a:latin typeface="Times New Roman" panose="02020603050405020304" pitchFamily="18" charset="0"/>
                <a:cs typeface="Times New Roman" panose="02020603050405020304" pitchFamily="18" charset="0"/>
              </a:rPr>
              <a:t>Thí sinh nhầm trường, cơ sở, phân hiệu đào tạo, ngành, tổ hợp, chương trình đào tạo.</a:t>
            </a:r>
          </a:p>
          <a:p>
            <a:pPr lvl="3" eaLnBrk="1" hangingPunct="1"/>
            <a:endParaRPr lang="en-US" altLang="en-US" kern="0" dirty="0" smtClean="0"/>
          </a:p>
        </p:txBody>
      </p:sp>
    </p:spTree>
    <p:extLst>
      <p:ext uri="{BB962C8B-B14F-4D97-AF65-F5344CB8AC3E}">
        <p14:creationId xmlns:p14="http://schemas.microsoft.com/office/powerpoint/2010/main" val="27603485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bwMode="auto">
          <a:xfrm>
            <a:off x="385763" y="1295400"/>
            <a:ext cx="8534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lvl="1" eaLnBrk="1" hangingPunct="1"/>
            <a:endParaRPr lang="en-US" altLang="en-US" kern="0" smtClean="0">
              <a:latin typeface="Times New Roman" panose="02020603050405020304" pitchFamily="18" charset="0"/>
              <a:cs typeface="Times New Roman" panose="02020603050405020304" pitchFamily="18" charset="0"/>
            </a:endParaRPr>
          </a:p>
          <a:p>
            <a:pPr lvl="1" eaLnBrk="1" hangingPunct="1">
              <a:spcBef>
                <a:spcPts val="300"/>
              </a:spcBef>
              <a:spcAft>
                <a:spcPts val="300"/>
              </a:spcAft>
            </a:pPr>
            <a:r>
              <a:rPr lang="en-US" altLang="en-US" sz="3200" b="1" kern="0" smtClean="0">
                <a:latin typeface="Times New Roman" panose="02020603050405020304" pitchFamily="18" charset="0"/>
                <a:cs typeface="Times New Roman" panose="02020603050405020304" pitchFamily="18" charset="0"/>
              </a:rPr>
              <a:t>Thí sinh (tiếp):</a:t>
            </a:r>
          </a:p>
          <a:p>
            <a:pPr lvl="2" algn="just" eaLnBrk="1" hangingPunct="1">
              <a:spcBef>
                <a:spcPts val="300"/>
              </a:spcBef>
              <a:spcAft>
                <a:spcPts val="300"/>
              </a:spcAft>
            </a:pPr>
            <a:r>
              <a:rPr lang="vi-VN" altLang="en-US" sz="2600" kern="0" smtClean="0">
                <a:latin typeface="Times New Roman" panose="02020603050405020304" pitchFamily="18" charset="0"/>
                <a:cs typeface="Times New Roman" panose="02020603050405020304" pitchFamily="18" charset="0"/>
              </a:rPr>
              <a:t>Thí sinh ĐKXT và các ngành có xét điểm thi chứng chỉ ngoại ngữ, cần ghi điểm trên phiếu ĐKXT và nhập lên hệ thống.</a:t>
            </a:r>
            <a:endParaRPr lang="en-US" altLang="en-US" sz="2600" kern="0" smtClean="0">
              <a:latin typeface="Times New Roman" panose="02020603050405020304" pitchFamily="18" charset="0"/>
              <a:cs typeface="Times New Roman" panose="02020603050405020304" pitchFamily="18" charset="0"/>
            </a:endParaRPr>
          </a:p>
          <a:p>
            <a:pPr lvl="2" algn="just" eaLnBrk="1" hangingPunct="1">
              <a:spcBef>
                <a:spcPts val="300"/>
              </a:spcBef>
              <a:spcAft>
                <a:spcPts val="300"/>
              </a:spcAft>
            </a:pPr>
            <a:r>
              <a:rPr lang="en-US" altLang="en-US" sz="2600" kern="0" smtClean="0">
                <a:latin typeface="Times New Roman" panose="02020603050405020304" pitchFamily="18" charset="0"/>
                <a:cs typeface="Times New Roman" panose="02020603050405020304" pitchFamily="18" charset="0"/>
              </a:rPr>
              <a:t>Đăng nhập vào hệ thống để kiểm tra thông tin ĐKXT.</a:t>
            </a:r>
          </a:p>
          <a:p>
            <a:pPr lvl="2" algn="just" eaLnBrk="1" hangingPunct="1">
              <a:spcBef>
                <a:spcPts val="300"/>
              </a:spcBef>
              <a:spcAft>
                <a:spcPts val="300"/>
              </a:spcAft>
            </a:pPr>
            <a:r>
              <a:rPr lang="en-US" altLang="en-US" sz="2600" kern="0" smtClean="0">
                <a:latin typeface="Times New Roman" panose="02020603050405020304" pitchFamily="18" charset="0"/>
                <a:cs typeface="Times New Roman" panose="02020603050405020304" pitchFamily="18" charset="0"/>
              </a:rPr>
              <a:t>Tiếp nhận, thay đổi và bảo quản mật khẩu.</a:t>
            </a:r>
          </a:p>
          <a:p>
            <a:pPr lvl="2" algn="just" eaLnBrk="1" hangingPunct="1">
              <a:spcBef>
                <a:spcPts val="300"/>
              </a:spcBef>
              <a:spcAft>
                <a:spcPts val="300"/>
              </a:spcAft>
            </a:pPr>
            <a:r>
              <a:rPr lang="en-US" altLang="en-US" sz="2600" kern="0" smtClean="0">
                <a:latin typeface="Times New Roman" panose="02020603050405020304" pitchFamily="18" charset="0"/>
                <a:cs typeface="Times New Roman" panose="02020603050405020304" pitchFamily="18" charset="0"/>
              </a:rPr>
              <a:t>Thí sinh đăng ký xét tuyển vào một số trường có tuyển hộ khẩu cần lưu ý đến các quy định của trường.</a:t>
            </a:r>
          </a:p>
          <a:p>
            <a:pPr lvl="2" algn="just" eaLnBrk="1" hangingPunct="1">
              <a:spcBef>
                <a:spcPts val="300"/>
              </a:spcBef>
              <a:spcAft>
                <a:spcPts val="300"/>
              </a:spcAft>
            </a:pPr>
            <a:r>
              <a:rPr lang="en-US" altLang="en-US" sz="2600" kern="0" smtClean="0">
                <a:latin typeface="Times New Roman" panose="02020603050405020304" pitchFamily="18" charset="0"/>
                <a:cs typeface="Times New Roman" panose="02020603050405020304" pitchFamily="18" charset="0"/>
              </a:rPr>
              <a:t>Thí sinh nhầm trường, cơ sở, phân hiệu đào tạo, ngành, tổ hợp, chương trình đào tạo.</a:t>
            </a:r>
          </a:p>
          <a:p>
            <a:pPr lvl="3" eaLnBrk="1" hangingPunct="1"/>
            <a:endParaRPr lang="en-US" altLang="en-US" kern="0" dirty="0" smtClean="0"/>
          </a:p>
        </p:txBody>
      </p:sp>
    </p:spTree>
    <p:extLst>
      <p:ext uri="{BB962C8B-B14F-4D97-AF65-F5344CB8AC3E}">
        <p14:creationId xmlns:p14="http://schemas.microsoft.com/office/powerpoint/2010/main" val="38986685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385763" y="1295400"/>
            <a:ext cx="8605837"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lvl="1" eaLnBrk="1" hangingPunct="1"/>
            <a:endParaRPr lang="en-US" altLang="en-US" kern="0" dirty="0" smtClean="0">
              <a:latin typeface="Times New Roman" panose="02020603050405020304" pitchFamily="18" charset="0"/>
              <a:cs typeface="Times New Roman" panose="02020603050405020304" pitchFamily="18" charset="0"/>
            </a:endParaRPr>
          </a:p>
          <a:p>
            <a:pPr lvl="1" eaLnBrk="1" hangingPunct="1"/>
            <a:r>
              <a:rPr lang="en-US" altLang="en-US" sz="3200" b="1" kern="0" dirty="0" err="1" smtClean="0">
                <a:latin typeface="Times New Roman" panose="02020603050405020304" pitchFamily="18" charset="0"/>
                <a:cs typeface="Times New Roman" panose="02020603050405020304" pitchFamily="18" charset="0"/>
              </a:rPr>
              <a:t>Thí</a:t>
            </a:r>
            <a:r>
              <a:rPr lang="en-US" altLang="en-US" sz="3200" b="1" kern="0" dirty="0" smtClean="0">
                <a:latin typeface="Times New Roman" panose="02020603050405020304" pitchFamily="18" charset="0"/>
                <a:cs typeface="Times New Roman" panose="02020603050405020304" pitchFamily="18" charset="0"/>
              </a:rPr>
              <a:t> </a:t>
            </a:r>
            <a:r>
              <a:rPr lang="en-US" altLang="en-US" sz="3200" b="1" kern="0" dirty="0" err="1" smtClean="0">
                <a:latin typeface="Times New Roman" panose="02020603050405020304" pitchFamily="18" charset="0"/>
                <a:cs typeface="Times New Roman" panose="02020603050405020304" pitchFamily="18" charset="0"/>
              </a:rPr>
              <a:t>sinh</a:t>
            </a:r>
            <a:r>
              <a:rPr lang="en-US" altLang="en-US" sz="3200" b="1" kern="0" dirty="0" smtClean="0">
                <a:latin typeface="Times New Roman" panose="02020603050405020304" pitchFamily="18" charset="0"/>
                <a:cs typeface="Times New Roman" panose="02020603050405020304" pitchFamily="18" charset="0"/>
              </a:rPr>
              <a:t>:</a:t>
            </a:r>
          </a:p>
          <a:p>
            <a:pPr lvl="2" algn="just" eaLnBrk="1" hangingPunct="1"/>
            <a:r>
              <a:rPr lang="en-US" altLang="en-US" sz="2800" kern="0" dirty="0" err="1" smtClean="0">
                <a:latin typeface="Times New Roman" panose="02020603050405020304" pitchFamily="18" charset="0"/>
                <a:cs typeface="Times New Roman" panose="02020603050405020304" pitchFamily="18" charset="0"/>
              </a:rPr>
              <a:t>Tìm</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hiểu</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thông</a:t>
            </a:r>
            <a:r>
              <a:rPr lang="en-US" altLang="en-US" sz="2800" kern="0" dirty="0" smtClean="0">
                <a:latin typeface="Times New Roman" panose="02020603050405020304" pitchFamily="18" charset="0"/>
                <a:cs typeface="Times New Roman" panose="02020603050405020304" pitchFamily="18" charset="0"/>
              </a:rPr>
              <a:t> tin </a:t>
            </a:r>
            <a:r>
              <a:rPr lang="en-US" altLang="en-US" sz="2800" kern="0" dirty="0" err="1" smtClean="0">
                <a:latin typeface="Times New Roman" panose="02020603050405020304" pitchFamily="18" charset="0"/>
                <a:cs typeface="Times New Roman" panose="02020603050405020304" pitchFamily="18" charset="0"/>
              </a:rPr>
              <a:t>về</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điều</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kiện</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hồ</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sơ</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và</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nộp</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hồ</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sơ</a:t>
            </a:r>
            <a:r>
              <a:rPr lang="en-US" altLang="en-US" sz="2800" kern="0" dirty="0" smtClean="0">
                <a:latin typeface="Times New Roman" panose="02020603050405020304" pitchFamily="18" charset="0"/>
                <a:cs typeface="Times New Roman" panose="02020603050405020304" pitchFamily="18" charset="0"/>
              </a:rPr>
              <a:t> ĐKXT </a:t>
            </a:r>
            <a:r>
              <a:rPr lang="en-US" altLang="en-US" sz="2800" kern="0" dirty="0" err="1" smtClean="0">
                <a:latin typeface="Times New Roman" panose="02020603050405020304" pitchFamily="18" charset="0"/>
                <a:cs typeface="Times New Roman" panose="02020603050405020304" pitchFamily="18" charset="0"/>
              </a:rPr>
              <a:t>thẳng</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và</a:t>
            </a:r>
            <a:r>
              <a:rPr lang="en-US" altLang="en-US" sz="2800" kern="0" dirty="0" smtClean="0">
                <a:latin typeface="Times New Roman" panose="02020603050405020304" pitchFamily="18" charset="0"/>
                <a:cs typeface="Times New Roman" panose="02020603050405020304" pitchFamily="18" charset="0"/>
              </a:rPr>
              <a:t> ƯTXT </a:t>
            </a:r>
            <a:r>
              <a:rPr lang="en-US" altLang="en-US" sz="2800" kern="0" dirty="0" err="1" smtClean="0">
                <a:latin typeface="Times New Roman" panose="02020603050405020304" pitchFamily="18" charset="0"/>
                <a:cs typeface="Times New Roman" panose="02020603050405020304" pitchFamily="18" charset="0"/>
              </a:rPr>
              <a:t>theo</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quy</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định</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của</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Bộ</a:t>
            </a:r>
            <a:r>
              <a:rPr lang="en-US" altLang="en-US" sz="2800" kern="0" dirty="0" smtClean="0">
                <a:latin typeface="Times New Roman" panose="02020603050405020304" pitchFamily="18" charset="0"/>
                <a:cs typeface="Times New Roman" panose="02020603050405020304" pitchFamily="18" charset="0"/>
              </a:rPr>
              <a:t> GDĐT, </a:t>
            </a:r>
            <a:r>
              <a:rPr lang="en-US" altLang="en-US" sz="2800" kern="0" dirty="0" err="1" smtClean="0">
                <a:latin typeface="Times New Roman" panose="02020603050405020304" pitchFamily="18" charset="0"/>
                <a:cs typeface="Times New Roman" panose="02020603050405020304" pitchFamily="18" charset="0"/>
              </a:rPr>
              <a:t>hướng</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dẫn</a:t>
            </a:r>
            <a:r>
              <a:rPr lang="en-US" altLang="en-US" sz="2800" kern="0" dirty="0" smtClean="0">
                <a:latin typeface="Times New Roman" panose="02020603050405020304" pitchFamily="18" charset="0"/>
                <a:cs typeface="Times New Roman" panose="02020603050405020304" pitchFamily="18" charset="0"/>
              </a:rPr>
              <a:t> chi </a:t>
            </a:r>
            <a:r>
              <a:rPr lang="en-US" altLang="en-US" sz="2800" kern="0" dirty="0" err="1" smtClean="0">
                <a:latin typeface="Times New Roman" panose="02020603050405020304" pitchFamily="18" charset="0"/>
                <a:cs typeface="Times New Roman" panose="02020603050405020304" pitchFamily="18" charset="0"/>
              </a:rPr>
              <a:t>tiết</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của</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từng</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trường</a:t>
            </a:r>
            <a:r>
              <a:rPr lang="en-US" altLang="en-US" sz="2800" kern="0" dirty="0" smtClean="0">
                <a:latin typeface="Times New Roman" panose="02020603050405020304" pitchFamily="18" charset="0"/>
                <a:cs typeface="Times New Roman" panose="02020603050405020304" pitchFamily="18" charset="0"/>
              </a:rPr>
              <a:t>.</a:t>
            </a:r>
          </a:p>
          <a:p>
            <a:pPr lvl="2" algn="just" eaLnBrk="1" hangingPunct="1"/>
            <a:r>
              <a:rPr lang="en-US" altLang="en-US" sz="2800" kern="0" dirty="0" err="1" smtClean="0">
                <a:latin typeface="Times New Roman" panose="02020603050405020304" pitchFamily="18" charset="0"/>
                <a:cs typeface="Times New Roman" panose="02020603050405020304" pitchFamily="18" charset="0"/>
              </a:rPr>
              <a:t>Trước</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ngày</a:t>
            </a:r>
            <a:r>
              <a:rPr lang="en-US" altLang="en-US" sz="2800" kern="0" dirty="0" smtClean="0">
                <a:latin typeface="Times New Roman" panose="02020603050405020304" pitchFamily="18" charset="0"/>
                <a:cs typeface="Times New Roman" panose="02020603050405020304" pitchFamily="18" charset="0"/>
              </a:rPr>
              <a:t> 5/9, </a:t>
            </a:r>
            <a:r>
              <a:rPr lang="en-US" altLang="en-US" sz="2800" kern="0" dirty="0" err="1" smtClean="0">
                <a:latin typeface="Times New Roman" panose="02020603050405020304" pitchFamily="18" charset="0"/>
                <a:cs typeface="Times New Roman" panose="02020603050405020304" pitchFamily="18" charset="0"/>
              </a:rPr>
              <a:t>thí</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sinh</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trúng</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tuyển</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thẳng</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gửi</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hồ</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sơ</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và</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xác</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nhận</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nhập</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học</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tại</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các</a:t>
            </a:r>
            <a:r>
              <a:rPr lang="en-US" altLang="en-US" sz="2800" kern="0" dirty="0" smtClean="0">
                <a:latin typeface="Times New Roman" panose="02020603050405020304" pitchFamily="18" charset="0"/>
                <a:cs typeface="Times New Roman" panose="02020603050405020304" pitchFamily="18" charset="0"/>
              </a:rPr>
              <a:t> </a:t>
            </a:r>
            <a:r>
              <a:rPr lang="en-US" altLang="en-US" sz="2800" kern="0" dirty="0" err="1" smtClean="0">
                <a:latin typeface="Times New Roman" panose="02020603050405020304" pitchFamily="18" charset="0"/>
                <a:cs typeface="Times New Roman" panose="02020603050405020304" pitchFamily="18" charset="0"/>
              </a:rPr>
              <a:t>trường</a:t>
            </a:r>
            <a:r>
              <a:rPr lang="en-US" altLang="en-US" sz="2800" kern="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181064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bwMode="auto">
          <a:xfrm>
            <a:off x="401638" y="1828800"/>
            <a:ext cx="8382000" cy="485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eaLnBrk="1" hangingPunct="1">
              <a:spcBef>
                <a:spcPts val="600"/>
              </a:spcBef>
              <a:spcAft>
                <a:spcPts val="600"/>
              </a:spcAft>
            </a:pPr>
            <a:r>
              <a:rPr lang="en-US" altLang="en-US" kern="0" dirty="0" err="1" smtClean="0">
                <a:latin typeface="Times New Roman" panose="02020603050405020304" pitchFamily="18" charset="0"/>
                <a:cs typeface="Times New Roman" panose="02020603050405020304" pitchFamily="18" charset="0"/>
              </a:rPr>
              <a:t>Thí</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sinh</a:t>
            </a:r>
            <a:r>
              <a:rPr lang="en-US" altLang="en-US" kern="0" dirty="0" smtClean="0">
                <a:latin typeface="Times New Roman" panose="02020603050405020304" pitchFamily="18" charset="0"/>
                <a:cs typeface="Times New Roman" panose="02020603050405020304" pitchFamily="18" charset="0"/>
              </a:rPr>
              <a:t>:</a:t>
            </a:r>
          </a:p>
          <a:p>
            <a:pPr lvl="1" algn="just" eaLnBrk="1" hangingPunct="1">
              <a:spcBef>
                <a:spcPts val="600"/>
              </a:spcBef>
              <a:spcAft>
                <a:spcPts val="600"/>
              </a:spcAft>
            </a:pPr>
            <a:r>
              <a:rPr lang="en-US" altLang="en-US" sz="2600" kern="0" dirty="0" err="1" smtClean="0">
                <a:latin typeface="Times New Roman" panose="02020603050405020304" pitchFamily="18" charset="0"/>
                <a:cs typeface="Times New Roman" panose="02020603050405020304" pitchFamily="18" charset="0"/>
              </a:rPr>
              <a:t>Có</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thể</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thay</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đổi</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nguyện</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vọng</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đăng</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ký</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xét</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tuyển</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sau</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khi</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biết</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điểm</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thi</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và</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chỉ</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được</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thay</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đổi</a:t>
            </a:r>
            <a:r>
              <a:rPr lang="en-US" altLang="en-US" sz="2600" kern="0" dirty="0" smtClean="0">
                <a:latin typeface="Times New Roman" panose="02020603050405020304" pitchFamily="18" charset="0"/>
                <a:cs typeface="Times New Roman" panose="02020603050405020304" pitchFamily="18" charset="0"/>
              </a:rPr>
              <a:t> </a:t>
            </a:r>
            <a:r>
              <a:rPr lang="en-US" altLang="en-US" sz="2600" b="1" kern="0" dirty="0" smtClean="0">
                <a:latin typeface="Times New Roman" panose="02020603050405020304" pitchFamily="18" charset="0"/>
                <a:cs typeface="Times New Roman" panose="02020603050405020304" pitchFamily="18" charset="0"/>
              </a:rPr>
              <a:t>01 </a:t>
            </a:r>
            <a:r>
              <a:rPr lang="en-US" altLang="en-US" sz="2600" b="1" kern="0" dirty="0" err="1" smtClean="0">
                <a:latin typeface="Times New Roman" panose="02020603050405020304" pitchFamily="18" charset="0"/>
                <a:cs typeface="Times New Roman" panose="02020603050405020304" pitchFamily="18" charset="0"/>
              </a:rPr>
              <a:t>lần</a:t>
            </a:r>
            <a:r>
              <a:rPr lang="en-US" altLang="en-US" sz="2600" b="1"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duy</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nhất</a:t>
            </a:r>
            <a:r>
              <a:rPr lang="en-US" altLang="en-US" sz="2600" kern="0" dirty="0" smtClean="0">
                <a:latin typeface="Times New Roman" panose="02020603050405020304" pitchFamily="18" charset="0"/>
                <a:cs typeface="Times New Roman" panose="02020603050405020304" pitchFamily="18" charset="0"/>
              </a:rPr>
              <a:t>.</a:t>
            </a:r>
          </a:p>
          <a:p>
            <a:pPr lvl="1" algn="just" eaLnBrk="1" hangingPunct="1">
              <a:spcBef>
                <a:spcPts val="600"/>
              </a:spcBef>
              <a:spcAft>
                <a:spcPts val="600"/>
              </a:spcAft>
            </a:pPr>
            <a:r>
              <a:rPr lang="en-US" altLang="en-US" sz="2600" kern="0" dirty="0" err="1" smtClean="0">
                <a:latin typeface="Times New Roman" panose="02020603050405020304" pitchFamily="18" charset="0"/>
                <a:cs typeface="Times New Roman" panose="02020603050405020304" pitchFamily="18" charset="0"/>
              </a:rPr>
              <a:t>Thay</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đổi</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nguyện</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vọng</a:t>
            </a:r>
            <a:r>
              <a:rPr lang="en-US" altLang="en-US" sz="2600" kern="0" dirty="0" smtClean="0">
                <a:latin typeface="Times New Roman" panose="02020603050405020304" pitchFamily="18" charset="0"/>
                <a:cs typeface="Times New Roman" panose="02020603050405020304" pitchFamily="18" charset="0"/>
              </a:rPr>
              <a:t> ĐKXT </a:t>
            </a:r>
            <a:r>
              <a:rPr lang="en-US" altLang="en-US" sz="2600" kern="0" dirty="0" err="1" smtClean="0">
                <a:latin typeface="Times New Roman" panose="02020603050405020304" pitchFamily="18" charset="0"/>
                <a:cs typeface="Times New Roman" panose="02020603050405020304" pitchFamily="18" charset="0"/>
              </a:rPr>
              <a:t>theo</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các</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phương</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thức</a:t>
            </a:r>
            <a:r>
              <a:rPr lang="en-US" altLang="en-US" sz="2600" kern="0" dirty="0" smtClean="0">
                <a:latin typeface="Times New Roman" panose="02020603050405020304" pitchFamily="18" charset="0"/>
                <a:cs typeface="Times New Roman" panose="02020603050405020304" pitchFamily="18" charset="0"/>
              </a:rPr>
              <a:t>:</a:t>
            </a:r>
          </a:p>
          <a:p>
            <a:pPr lvl="2" algn="just">
              <a:spcBef>
                <a:spcPts val="600"/>
              </a:spcBef>
              <a:spcAft>
                <a:spcPts val="600"/>
              </a:spcAft>
            </a:pPr>
            <a:r>
              <a:rPr lang="en-US" altLang="en-US" sz="2600" kern="0" dirty="0" err="1" smtClean="0">
                <a:latin typeface="Times New Roman" panose="02020603050405020304" pitchFamily="18" charset="0"/>
                <a:cs typeface="Times New Roman" panose="02020603050405020304" pitchFamily="18" charset="0"/>
              </a:rPr>
              <a:t>Trực</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tuyến</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nếu</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số</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nguyện</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vọng</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không</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tăng</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hơn</a:t>
            </a:r>
            <a:r>
              <a:rPr lang="en-US" altLang="en-US" sz="2600" kern="0" dirty="0" smtClean="0">
                <a:latin typeface="Times New Roman" panose="02020603050405020304" pitchFamily="18" charset="0"/>
                <a:cs typeface="Times New Roman" panose="02020603050405020304" pitchFamily="18" charset="0"/>
              </a:rPr>
              <a:t> so </a:t>
            </a:r>
            <a:r>
              <a:rPr lang="en-US" altLang="en-US" sz="2600" kern="0" dirty="0" err="1" smtClean="0">
                <a:latin typeface="Times New Roman" panose="02020603050405020304" pitchFamily="18" charset="0"/>
                <a:cs typeface="Times New Roman" panose="02020603050405020304" pitchFamily="18" charset="0"/>
              </a:rPr>
              <a:t>với</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khi</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đăng</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kí</a:t>
            </a:r>
            <a:r>
              <a:rPr lang="en-US" altLang="en-US" sz="2600" kern="0" dirty="0" smtClean="0">
                <a:latin typeface="Times New Roman" panose="02020603050405020304" pitchFamily="18" charset="0"/>
                <a:cs typeface="Times New Roman" panose="02020603050405020304" pitchFamily="18" charset="0"/>
              </a:rPr>
              <a:t> ban </a:t>
            </a:r>
            <a:r>
              <a:rPr lang="en-US" altLang="en-US" sz="2600" kern="0" dirty="0" err="1" smtClean="0">
                <a:latin typeface="Times New Roman" panose="02020603050405020304" pitchFamily="18" charset="0"/>
                <a:cs typeface="Times New Roman" panose="02020603050405020304" pitchFamily="18" charset="0"/>
              </a:rPr>
              <a:t>đầu</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thời</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gian</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điều</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chỉnh</a:t>
            </a:r>
            <a:r>
              <a:rPr lang="en-US" altLang="en-US" sz="2600" kern="0" dirty="0" smtClean="0">
                <a:latin typeface="Times New Roman" panose="02020603050405020304" pitchFamily="18" charset="0"/>
                <a:cs typeface="Times New Roman" panose="02020603050405020304" pitchFamily="18" charset="0"/>
              </a:rPr>
              <a:t>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Dự</a:t>
            </a:r>
            <a:r>
              <a:rPr lang="en-US" altLang="en-US" sz="2600" b="1" kern="0" dirty="0" smtClean="0">
                <a:solidFill>
                  <a:srgbClr val="FF0000"/>
                </a:solidFill>
                <a:latin typeface="Times New Roman" panose="02020603050405020304" pitchFamily="18" charset="0"/>
                <a:cs typeface="Times New Roman" panose="02020603050405020304" pitchFamily="18" charset="0"/>
              </a:rPr>
              <a:t>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kiến</a:t>
            </a:r>
            <a:r>
              <a:rPr lang="en-US" altLang="en-US" sz="2600" b="1" kern="0" dirty="0" smtClean="0">
                <a:solidFill>
                  <a:srgbClr val="FF0000"/>
                </a:solidFill>
                <a:latin typeface="Times New Roman" panose="02020603050405020304" pitchFamily="18" charset="0"/>
                <a:cs typeface="Times New Roman" panose="02020603050405020304" pitchFamily="18" charset="0"/>
              </a:rPr>
              <a:t>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từ</a:t>
            </a:r>
            <a:r>
              <a:rPr lang="en-US" altLang="en-US" sz="2600" b="1" kern="0" dirty="0" smtClean="0">
                <a:solidFill>
                  <a:srgbClr val="FF0000"/>
                </a:solidFill>
                <a:latin typeface="Times New Roman" panose="02020603050405020304" pitchFamily="18" charset="0"/>
                <a:cs typeface="Times New Roman" panose="02020603050405020304" pitchFamily="18" charset="0"/>
              </a:rPr>
              <a:t> 9/9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đến</a:t>
            </a:r>
            <a:r>
              <a:rPr lang="en-US" altLang="en-US" sz="2600" b="1" kern="0" dirty="0" smtClean="0">
                <a:solidFill>
                  <a:srgbClr val="FF0000"/>
                </a:solidFill>
                <a:latin typeface="Times New Roman" panose="02020603050405020304" pitchFamily="18" charset="0"/>
                <a:cs typeface="Times New Roman" panose="02020603050405020304" pitchFamily="18" charset="0"/>
              </a:rPr>
              <a:t> 17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giờ</a:t>
            </a:r>
            <a:r>
              <a:rPr lang="en-US" altLang="en-US" sz="2600" b="1" kern="0" dirty="0" smtClean="0">
                <a:solidFill>
                  <a:srgbClr val="FF0000"/>
                </a:solidFill>
                <a:latin typeface="Times New Roman" panose="02020603050405020304" pitchFamily="18" charset="0"/>
                <a:cs typeface="Times New Roman" panose="02020603050405020304" pitchFamily="18" charset="0"/>
              </a:rPr>
              <a:t> 00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ngày</a:t>
            </a:r>
            <a:r>
              <a:rPr lang="en-US" altLang="en-US" sz="2600" b="1" kern="0" dirty="0" smtClean="0">
                <a:solidFill>
                  <a:srgbClr val="FF0000"/>
                </a:solidFill>
                <a:latin typeface="Times New Roman" panose="02020603050405020304" pitchFamily="18" charset="0"/>
                <a:cs typeface="Times New Roman" panose="02020603050405020304" pitchFamily="18" charset="0"/>
              </a:rPr>
              <a:t> 16/9.</a:t>
            </a:r>
          </a:p>
          <a:p>
            <a:pPr lvl="2" algn="just">
              <a:spcBef>
                <a:spcPts val="600"/>
              </a:spcBef>
              <a:spcAft>
                <a:spcPts val="600"/>
              </a:spcAft>
            </a:pPr>
            <a:r>
              <a:rPr lang="vi-VN" altLang="en-US" sz="2600" kern="0" dirty="0" smtClean="0">
                <a:latin typeface="Times New Roman" panose="02020603050405020304" pitchFamily="18" charset="0"/>
                <a:cs typeface="Times New Roman" panose="02020603050405020304" pitchFamily="18" charset="0"/>
              </a:rPr>
              <a:t>Những thí sinh muốn điều chỉnh nguyện vọng đăng ký xét tuyển ĐH, CĐ </a:t>
            </a:r>
            <a:r>
              <a:rPr lang="en-US" altLang="en-US" sz="2600" kern="0" dirty="0" err="1" smtClean="0">
                <a:latin typeface="Times New Roman" panose="02020603050405020304" pitchFamily="18" charset="0"/>
                <a:cs typeface="Times New Roman" panose="02020603050405020304" pitchFamily="18" charset="0"/>
              </a:rPr>
              <a:t>trực</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tuyến</a:t>
            </a:r>
            <a:r>
              <a:rPr lang="en-US" altLang="en-US" sz="2600" kern="0" dirty="0" smtClean="0">
                <a:latin typeface="Times New Roman" panose="02020603050405020304" pitchFamily="18" charset="0"/>
                <a:cs typeface="Times New Roman" panose="02020603050405020304" pitchFamily="18" charset="0"/>
              </a:rPr>
              <a:t> </a:t>
            </a:r>
            <a:r>
              <a:rPr lang="vi-VN" altLang="en-US" sz="2600" kern="0" dirty="0" smtClean="0">
                <a:latin typeface="Times New Roman" panose="02020603050405020304" pitchFamily="18" charset="0"/>
                <a:cs typeface="Times New Roman" panose="02020603050405020304" pitchFamily="18" charset="0"/>
              </a:rPr>
              <a:t>phải đăng ký số điện thoại, email của mình khi ĐKDT</a:t>
            </a:r>
            <a:r>
              <a:rPr lang="en-US" altLang="en-US" sz="2600" kern="0" dirty="0" smtClean="0">
                <a:latin typeface="Times New Roman" panose="02020603050405020304" pitchFamily="18" charset="0"/>
                <a:cs typeface="Times New Roman" panose="02020603050405020304" pitchFamily="18" charset="0"/>
              </a:rPr>
              <a:t>.</a:t>
            </a:r>
            <a:r>
              <a:rPr lang="vi-VN" altLang="en-US" sz="2600" kern="0" dirty="0" smtClean="0">
                <a:latin typeface="Times New Roman" panose="02020603050405020304" pitchFamily="18" charset="0"/>
                <a:cs typeface="Times New Roman" panose="02020603050405020304" pitchFamily="18" charset="0"/>
              </a:rPr>
              <a:t> </a:t>
            </a:r>
            <a:endParaRPr lang="en-US" altLang="en-US" sz="2600" kern="0" dirty="0" smtClean="0">
              <a:latin typeface="Times New Roman" panose="02020603050405020304" pitchFamily="18" charset="0"/>
              <a:cs typeface="Times New Roman" panose="02020603050405020304" pitchFamily="18" charset="0"/>
            </a:endParaRPr>
          </a:p>
        </p:txBody>
      </p:sp>
      <p:sp>
        <p:nvSpPr>
          <p:cNvPr id="5" name="Rectangle 4"/>
          <p:cNvSpPr/>
          <p:nvPr/>
        </p:nvSpPr>
        <p:spPr>
          <a:xfrm>
            <a:off x="118114" y="609600"/>
            <a:ext cx="7730486" cy="477054"/>
          </a:xfrm>
          <a:prstGeom prst="rect">
            <a:avLst/>
          </a:prstGeom>
        </p:spPr>
        <p:txBody>
          <a:bodyPr wrap="square">
            <a:spAutoFit/>
          </a:bodyPr>
          <a:lstStyle/>
          <a:p>
            <a:r>
              <a:rPr lang="en-US" altLang="en-US" sz="2500" b="1" dirty="0">
                <a:solidFill>
                  <a:srgbClr val="FFFF00"/>
                </a:solidFill>
                <a:latin typeface="Times New Roman" panose="02020603050405020304" pitchFamily="18" charset="0"/>
              </a:rPr>
              <a:t>ĐIỀU CHỈNH NGUYỆN VỌNG ĐKXT </a:t>
            </a:r>
            <a:endParaRPr lang="en-US" sz="2500" b="1" dirty="0">
              <a:solidFill>
                <a:srgbClr val="FFFF00"/>
              </a:solidFill>
            </a:endParaRPr>
          </a:p>
        </p:txBody>
      </p:sp>
    </p:spTree>
    <p:extLst>
      <p:ext uri="{BB962C8B-B14F-4D97-AF65-F5344CB8AC3E}">
        <p14:creationId xmlns:p14="http://schemas.microsoft.com/office/powerpoint/2010/main" val="30228501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118114" y="1447800"/>
            <a:ext cx="8873486"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eaLnBrk="1" hangingPunct="1">
              <a:spcBef>
                <a:spcPts val="600"/>
              </a:spcBef>
              <a:spcAft>
                <a:spcPts val="600"/>
              </a:spcAft>
            </a:pPr>
            <a:r>
              <a:rPr lang="en-US" altLang="en-US" kern="0" dirty="0" err="1" smtClean="0">
                <a:latin typeface="Times New Roman" panose="02020603050405020304" pitchFamily="18" charset="0"/>
                <a:cs typeface="Times New Roman" panose="02020603050405020304" pitchFamily="18" charset="0"/>
              </a:rPr>
              <a:t>Thí</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sinh</a:t>
            </a:r>
            <a:r>
              <a:rPr lang="en-US" altLang="en-US" kern="0" dirty="0" smtClean="0">
                <a:latin typeface="Times New Roman" panose="02020603050405020304" pitchFamily="18" charset="0"/>
                <a:cs typeface="Times New Roman" panose="02020603050405020304" pitchFamily="18" charset="0"/>
              </a:rPr>
              <a:t>: </a:t>
            </a:r>
          </a:p>
          <a:p>
            <a:pPr lvl="1" algn="just" eaLnBrk="1" hangingPunct="1"/>
            <a:r>
              <a:rPr lang="en-US" altLang="en-US" sz="2600" kern="0" dirty="0" err="1" smtClean="0">
                <a:latin typeface="Times New Roman" panose="02020603050405020304" pitchFamily="18" charset="0"/>
                <a:cs typeface="Times New Roman" panose="02020603050405020304" pitchFamily="18" charset="0"/>
              </a:rPr>
              <a:t>Điền</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chính</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xác</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thông</a:t>
            </a:r>
            <a:r>
              <a:rPr lang="en-US" altLang="en-US" sz="2600" kern="0" dirty="0" smtClean="0">
                <a:latin typeface="Times New Roman" panose="02020603050405020304" pitchFamily="18" charset="0"/>
                <a:cs typeface="Times New Roman" panose="02020603050405020304" pitchFamily="18" charset="0"/>
              </a:rPr>
              <a:t> tin </a:t>
            </a:r>
            <a:r>
              <a:rPr lang="en-US" altLang="en-US" sz="2600" kern="0" dirty="0" err="1" smtClean="0">
                <a:latin typeface="Times New Roman" panose="02020603050405020304" pitchFamily="18" charset="0"/>
                <a:cs typeface="Times New Roman" panose="02020603050405020304" pitchFamily="18" charset="0"/>
              </a:rPr>
              <a:t>vào</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Phiếu</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điều</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chỉnh</a:t>
            </a:r>
            <a:r>
              <a:rPr lang="en-US" altLang="en-US" sz="2600" kern="0" dirty="0" smtClean="0">
                <a:latin typeface="Times New Roman" panose="02020603050405020304" pitchFamily="18" charset="0"/>
                <a:cs typeface="Times New Roman" panose="02020603050405020304" pitchFamily="18" charset="0"/>
              </a:rPr>
              <a:t> NV ĐKXT.</a:t>
            </a:r>
          </a:p>
          <a:p>
            <a:pPr lvl="1" algn="just" eaLnBrk="1" hangingPunct="1"/>
            <a:r>
              <a:rPr lang="en-US" altLang="en-US" sz="2600" kern="0" dirty="0" err="1" smtClean="0">
                <a:latin typeface="Times New Roman" panose="02020603050405020304" pitchFamily="18" charset="0"/>
                <a:cs typeface="Times New Roman" panose="02020603050405020304" pitchFamily="18" charset="0"/>
              </a:rPr>
              <a:t>Nộp</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Phiếu</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điều</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chỉnh</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nguyện</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vọng</a:t>
            </a:r>
            <a:r>
              <a:rPr lang="en-US" altLang="en-US" sz="2600" kern="0" dirty="0" smtClean="0">
                <a:latin typeface="Times New Roman" panose="02020603050405020304" pitchFamily="18" charset="0"/>
                <a:cs typeface="Times New Roman" panose="02020603050405020304" pitchFamily="18" charset="0"/>
              </a:rPr>
              <a:t> ĐKXT </a:t>
            </a:r>
            <a:r>
              <a:rPr lang="en-US" altLang="en-US" sz="2600" kern="0" dirty="0" err="1" smtClean="0">
                <a:latin typeface="Times New Roman" panose="02020603050405020304" pitchFamily="18" charset="0"/>
                <a:cs typeface="Times New Roman" panose="02020603050405020304" pitchFamily="18" charset="0"/>
              </a:rPr>
              <a:t>tại</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điểm</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thu</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nhận</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hồ</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sơ</a:t>
            </a:r>
            <a:r>
              <a:rPr lang="en-US" altLang="en-US" sz="2600" kern="0" dirty="0" smtClean="0">
                <a:latin typeface="Times New Roman" panose="02020603050405020304" pitchFamily="18" charset="0"/>
                <a:cs typeface="Times New Roman" panose="02020603050405020304" pitchFamily="18" charset="0"/>
              </a:rPr>
              <a:t>,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Dự</a:t>
            </a:r>
            <a:r>
              <a:rPr lang="en-US" altLang="en-US" sz="2600" b="1" kern="0" dirty="0" smtClean="0">
                <a:solidFill>
                  <a:srgbClr val="FF0000"/>
                </a:solidFill>
                <a:latin typeface="Times New Roman" panose="02020603050405020304" pitchFamily="18" charset="0"/>
                <a:cs typeface="Times New Roman" panose="02020603050405020304" pitchFamily="18" charset="0"/>
              </a:rPr>
              <a:t>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kiến</a:t>
            </a:r>
            <a:r>
              <a:rPr lang="en-US" altLang="en-US" sz="2600" b="1" kern="0" dirty="0" smtClean="0">
                <a:solidFill>
                  <a:srgbClr val="FF0000"/>
                </a:solidFill>
                <a:latin typeface="Times New Roman" panose="02020603050405020304" pitchFamily="18" charset="0"/>
                <a:cs typeface="Times New Roman" panose="02020603050405020304" pitchFamily="18" charset="0"/>
              </a:rPr>
              <a:t>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từ</a:t>
            </a:r>
            <a:r>
              <a:rPr lang="en-US" altLang="en-US" sz="2600" b="1" kern="0" dirty="0" smtClean="0">
                <a:solidFill>
                  <a:srgbClr val="FF0000"/>
                </a:solidFill>
                <a:latin typeface="Times New Roman" panose="02020603050405020304" pitchFamily="18" charset="0"/>
                <a:cs typeface="Times New Roman" panose="02020603050405020304" pitchFamily="18" charset="0"/>
              </a:rPr>
              <a:t> 9/9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đến</a:t>
            </a:r>
            <a:r>
              <a:rPr lang="en-US" altLang="en-US" sz="2600" b="1" kern="0" dirty="0" smtClean="0">
                <a:solidFill>
                  <a:srgbClr val="FF0000"/>
                </a:solidFill>
                <a:latin typeface="Times New Roman" panose="02020603050405020304" pitchFamily="18" charset="0"/>
                <a:cs typeface="Times New Roman" panose="02020603050405020304" pitchFamily="18" charset="0"/>
              </a:rPr>
              <a:t> 17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giờ</a:t>
            </a:r>
            <a:r>
              <a:rPr lang="en-US" altLang="en-US" sz="2600" b="1" kern="0" dirty="0" smtClean="0">
                <a:solidFill>
                  <a:srgbClr val="FF0000"/>
                </a:solidFill>
                <a:latin typeface="Times New Roman" panose="02020603050405020304" pitchFamily="18" charset="0"/>
                <a:cs typeface="Times New Roman" panose="02020603050405020304" pitchFamily="18" charset="0"/>
              </a:rPr>
              <a:t> 00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ngày</a:t>
            </a:r>
            <a:r>
              <a:rPr lang="en-US" altLang="en-US" sz="2600" b="1" kern="0" dirty="0" smtClean="0">
                <a:solidFill>
                  <a:srgbClr val="FF0000"/>
                </a:solidFill>
                <a:latin typeface="Times New Roman" panose="02020603050405020304" pitchFamily="18" charset="0"/>
                <a:cs typeface="Times New Roman" panose="02020603050405020304" pitchFamily="18" charset="0"/>
              </a:rPr>
              <a:t> 18/9. </a:t>
            </a:r>
          </a:p>
          <a:p>
            <a:pPr lvl="1" algn="just">
              <a:spcBef>
                <a:spcPts val="600"/>
              </a:spcBef>
              <a:spcAft>
                <a:spcPts val="600"/>
              </a:spcAft>
            </a:pPr>
            <a:r>
              <a:rPr lang="en-US" altLang="en-US" sz="2600" kern="0" dirty="0" err="1" smtClean="0">
                <a:latin typeface="Times New Roman" panose="02020603050405020304" pitchFamily="18" charset="0"/>
                <a:cs typeface="Times New Roman" panose="02020603050405020304" pitchFamily="18" charset="0"/>
              </a:rPr>
              <a:t>Thí</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sinh</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kiểm</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tra</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kết</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quả</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điều</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chỉnh</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nguyện</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vọng</a:t>
            </a:r>
            <a:r>
              <a:rPr lang="en-US" altLang="en-US" sz="2600" kern="0" dirty="0" smtClean="0">
                <a:latin typeface="Times New Roman" panose="02020603050405020304" pitchFamily="18" charset="0"/>
                <a:cs typeface="Times New Roman" panose="02020603050405020304" pitchFamily="18" charset="0"/>
              </a:rPr>
              <a:t> ĐKXT </a:t>
            </a:r>
            <a:r>
              <a:rPr lang="en-US" altLang="en-US" sz="2600" kern="0" dirty="0" err="1" smtClean="0">
                <a:latin typeface="Times New Roman" panose="02020603050405020304" pitchFamily="18" charset="0"/>
                <a:cs typeface="Times New Roman" panose="02020603050405020304" pitchFamily="18" charset="0"/>
              </a:rPr>
              <a:t>và</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đề</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nghị</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điều</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chỉnh</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sai</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sót</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nếu</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có</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chỉ</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áp</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dụng</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đối</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với</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thí</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sinh</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điều</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chỉnh</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nguyện</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vọng</a:t>
            </a:r>
            <a:r>
              <a:rPr lang="en-US" altLang="en-US" sz="2600" kern="0" dirty="0" smtClean="0">
                <a:latin typeface="Times New Roman" panose="02020603050405020304" pitchFamily="18" charset="0"/>
                <a:cs typeface="Times New Roman" panose="02020603050405020304" pitchFamily="18" charset="0"/>
              </a:rPr>
              <a:t> ĐKXT </a:t>
            </a:r>
            <a:r>
              <a:rPr lang="en-US" altLang="en-US" sz="2600" kern="0" dirty="0" err="1" smtClean="0">
                <a:latin typeface="Times New Roman" panose="02020603050405020304" pitchFamily="18" charset="0"/>
                <a:cs typeface="Times New Roman" panose="02020603050405020304" pitchFamily="18" charset="0"/>
              </a:rPr>
              <a:t>bằng</a:t>
            </a:r>
            <a:r>
              <a:rPr lang="en-US" altLang="en-US" sz="2600" kern="0" dirty="0" smtClean="0">
                <a:latin typeface="Times New Roman" panose="02020603050405020304" pitchFamily="18" charset="0"/>
                <a:cs typeface="Times New Roman" panose="02020603050405020304" pitchFamily="18" charset="0"/>
              </a:rPr>
              <a:t> </a:t>
            </a:r>
            <a:r>
              <a:rPr lang="en-US" altLang="en-US" sz="2600" kern="0" dirty="0" err="1" smtClean="0">
                <a:latin typeface="Times New Roman" panose="02020603050405020304" pitchFamily="18" charset="0"/>
                <a:cs typeface="Times New Roman" panose="02020603050405020304" pitchFamily="18" charset="0"/>
              </a:rPr>
              <a:t>phiếu</a:t>
            </a:r>
            <a:r>
              <a:rPr lang="en-US" altLang="en-US" sz="2600" kern="0" dirty="0" smtClean="0">
                <a:latin typeface="Times New Roman" panose="02020603050405020304" pitchFamily="18" charset="0"/>
                <a:cs typeface="Times New Roman" panose="02020603050405020304" pitchFamily="18" charset="0"/>
              </a:rPr>
              <a:t>),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Dự</a:t>
            </a:r>
            <a:r>
              <a:rPr lang="en-US" altLang="en-US" sz="2600" b="1" kern="0" dirty="0" smtClean="0">
                <a:solidFill>
                  <a:srgbClr val="FF0000"/>
                </a:solidFill>
                <a:latin typeface="Times New Roman" panose="02020603050405020304" pitchFamily="18" charset="0"/>
                <a:cs typeface="Times New Roman" panose="02020603050405020304" pitchFamily="18" charset="0"/>
              </a:rPr>
              <a:t>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kiến</a:t>
            </a:r>
            <a:r>
              <a:rPr lang="en-US" altLang="en-US" sz="2600" b="1" kern="0" dirty="0" smtClean="0">
                <a:solidFill>
                  <a:srgbClr val="FF0000"/>
                </a:solidFill>
                <a:latin typeface="Times New Roman" panose="02020603050405020304" pitchFamily="18" charset="0"/>
                <a:cs typeface="Times New Roman" panose="02020603050405020304" pitchFamily="18" charset="0"/>
              </a:rPr>
              <a:t>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trước</a:t>
            </a:r>
            <a:r>
              <a:rPr lang="en-US" altLang="en-US" sz="2600" b="1" kern="0" dirty="0" smtClean="0">
                <a:solidFill>
                  <a:srgbClr val="FF0000"/>
                </a:solidFill>
                <a:latin typeface="Times New Roman" panose="02020603050405020304" pitchFamily="18" charset="0"/>
                <a:cs typeface="Times New Roman" panose="02020603050405020304" pitchFamily="18" charset="0"/>
              </a:rPr>
              <a:t> 17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giờ</a:t>
            </a:r>
            <a:r>
              <a:rPr lang="en-US" altLang="en-US" sz="2600" b="1" kern="0" dirty="0" smtClean="0">
                <a:solidFill>
                  <a:srgbClr val="FF0000"/>
                </a:solidFill>
                <a:latin typeface="Times New Roman" panose="02020603050405020304" pitchFamily="18" charset="0"/>
                <a:cs typeface="Times New Roman" panose="02020603050405020304" pitchFamily="18" charset="0"/>
              </a:rPr>
              <a:t> 00 </a:t>
            </a:r>
            <a:r>
              <a:rPr lang="en-US" altLang="en-US" sz="2600" b="1" kern="0" dirty="0" err="1" smtClean="0">
                <a:solidFill>
                  <a:srgbClr val="FF0000"/>
                </a:solidFill>
                <a:latin typeface="Times New Roman" panose="02020603050405020304" pitchFamily="18" charset="0"/>
                <a:cs typeface="Times New Roman" panose="02020603050405020304" pitchFamily="18" charset="0"/>
              </a:rPr>
              <a:t>ngày</a:t>
            </a:r>
            <a:r>
              <a:rPr lang="en-US" altLang="en-US" sz="2600" b="1" kern="0" dirty="0" smtClean="0">
                <a:solidFill>
                  <a:srgbClr val="FF0000"/>
                </a:solidFill>
                <a:latin typeface="Times New Roman" panose="02020603050405020304" pitchFamily="18" charset="0"/>
                <a:cs typeface="Times New Roman" panose="02020603050405020304" pitchFamily="18" charset="0"/>
              </a:rPr>
              <a:t> 20/9.</a:t>
            </a:r>
          </a:p>
          <a:p>
            <a:pPr lvl="2">
              <a:lnSpc>
                <a:spcPct val="80000"/>
              </a:lnSpc>
            </a:pPr>
            <a:endParaRPr lang="en-US" altLang="en-US" sz="1100" kern="0" dirty="0" smtClean="0"/>
          </a:p>
        </p:txBody>
      </p:sp>
      <p:sp>
        <p:nvSpPr>
          <p:cNvPr id="5" name="Rectangle 4"/>
          <p:cNvSpPr/>
          <p:nvPr/>
        </p:nvSpPr>
        <p:spPr>
          <a:xfrm>
            <a:off x="118114" y="609600"/>
            <a:ext cx="7730486" cy="477054"/>
          </a:xfrm>
          <a:prstGeom prst="rect">
            <a:avLst/>
          </a:prstGeom>
        </p:spPr>
        <p:txBody>
          <a:bodyPr wrap="square">
            <a:spAutoFit/>
          </a:bodyPr>
          <a:lstStyle/>
          <a:p>
            <a:r>
              <a:rPr lang="en-US" altLang="en-US" sz="2500" b="1" dirty="0">
                <a:solidFill>
                  <a:srgbClr val="FFFF00"/>
                </a:solidFill>
                <a:latin typeface="Times New Roman" panose="02020603050405020304" pitchFamily="18" charset="0"/>
              </a:rPr>
              <a:t>ĐIỀU CHỈNH NGUYỆN VỌNG ĐKXT </a:t>
            </a:r>
            <a:endParaRPr lang="en-US" sz="2500" b="1" dirty="0">
              <a:solidFill>
                <a:srgbClr val="FFFF00"/>
              </a:solidFill>
            </a:endParaRPr>
          </a:p>
        </p:txBody>
      </p:sp>
    </p:spTree>
    <p:extLst>
      <p:ext uri="{BB962C8B-B14F-4D97-AF65-F5344CB8AC3E}">
        <p14:creationId xmlns:p14="http://schemas.microsoft.com/office/powerpoint/2010/main" val="16476990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8114" y="609600"/>
            <a:ext cx="7730486" cy="477054"/>
          </a:xfrm>
          <a:prstGeom prst="rect">
            <a:avLst/>
          </a:prstGeom>
        </p:spPr>
        <p:txBody>
          <a:bodyPr wrap="square">
            <a:spAutoFit/>
          </a:bodyPr>
          <a:lstStyle/>
          <a:p>
            <a:r>
              <a:rPr lang="en-US" altLang="en-US" sz="2500" b="1" dirty="0">
                <a:solidFill>
                  <a:srgbClr val="FFFF00"/>
                </a:solidFill>
                <a:latin typeface="Times New Roman" panose="02020603050405020304" pitchFamily="18" charset="0"/>
              </a:rPr>
              <a:t>ĐIỀU CHỈNH NGUYỆN VỌNG ĐKXT </a:t>
            </a:r>
            <a:endParaRPr lang="en-US" sz="2500" b="1" dirty="0">
              <a:solidFill>
                <a:srgbClr val="FFFF00"/>
              </a:solidFill>
            </a:endParaRPr>
          </a:p>
        </p:txBody>
      </p:sp>
      <p:sp>
        <p:nvSpPr>
          <p:cNvPr id="6" name="Content Placeholder 2"/>
          <p:cNvSpPr txBox="1">
            <a:spLocks/>
          </p:cNvSpPr>
          <p:nvPr/>
        </p:nvSpPr>
        <p:spPr bwMode="auto">
          <a:xfrm>
            <a:off x="0" y="1524000"/>
            <a:ext cx="9067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lvl="1" eaLnBrk="1" hangingPunct="1">
              <a:lnSpc>
                <a:spcPct val="80000"/>
              </a:lnSpc>
            </a:pPr>
            <a:endParaRPr lang="en-US" altLang="en-US" sz="2400" kern="0" smtClean="0">
              <a:latin typeface="Times New Roman" panose="02020603050405020304" pitchFamily="18" charset="0"/>
              <a:cs typeface="Times New Roman" panose="02020603050405020304" pitchFamily="18" charset="0"/>
            </a:endParaRPr>
          </a:p>
          <a:p>
            <a:pPr lvl="1" eaLnBrk="1" hangingPunct="1">
              <a:lnSpc>
                <a:spcPct val="80000"/>
              </a:lnSpc>
            </a:pPr>
            <a:r>
              <a:rPr lang="en-US" altLang="en-US" b="1" kern="0" smtClean="0">
                <a:latin typeface="Times New Roman" panose="02020603050405020304" pitchFamily="18" charset="0"/>
                <a:cs typeface="Times New Roman" panose="02020603050405020304" pitchFamily="18" charset="0"/>
              </a:rPr>
              <a:t>Thí sinh điều chỉnh trực tuyến</a:t>
            </a:r>
            <a:r>
              <a:rPr lang="en-US" altLang="en-US" kern="0" smtClean="0">
                <a:latin typeface="Times New Roman" panose="02020603050405020304" pitchFamily="18" charset="0"/>
                <a:cs typeface="Times New Roman" panose="02020603050405020304" pitchFamily="18" charset="0"/>
              </a:rPr>
              <a:t>:</a:t>
            </a:r>
          </a:p>
          <a:p>
            <a:pPr lvl="2" algn="just" eaLnBrk="1" hangingPunct="1">
              <a:spcBef>
                <a:spcPct val="0"/>
              </a:spcBef>
            </a:pPr>
            <a:r>
              <a:rPr lang="en-US" altLang="en-US" sz="2800" kern="0" smtClean="0">
                <a:latin typeface="Times New Roman" panose="02020603050405020304" pitchFamily="18" charset="0"/>
                <a:cs typeface="Times New Roman" panose="02020603050405020304" pitchFamily="18" charset="0"/>
              </a:rPr>
              <a:t>Tự thực hiện việc điều chỉnh, phải kiểm tra kỹ thông tin trước khi gửi đi, làm hết quy trình.</a:t>
            </a:r>
          </a:p>
          <a:p>
            <a:pPr lvl="2" algn="just" eaLnBrk="1" hangingPunct="1">
              <a:spcBef>
                <a:spcPct val="0"/>
              </a:spcBef>
            </a:pPr>
            <a:r>
              <a:rPr lang="en-US" altLang="en-US" sz="2800" kern="0" smtClean="0">
                <a:latin typeface="Times New Roman" panose="02020603050405020304" pitchFamily="18" charset="0"/>
                <a:cs typeface="Times New Roman" panose="02020603050405020304" pitchFamily="18" charset="0"/>
              </a:rPr>
              <a:t>Sau khi gửi điều chỉnh thành công, thoát ra đăng nhập lại hệ thống, kiểm tra thông tin đã điều chỉnh.</a:t>
            </a:r>
          </a:p>
          <a:p>
            <a:pPr lvl="2" algn="just" eaLnBrk="1" hangingPunct="1">
              <a:spcBef>
                <a:spcPct val="0"/>
              </a:spcBef>
            </a:pPr>
            <a:r>
              <a:rPr lang="en-US" altLang="en-US" sz="2800" kern="0" smtClean="0">
                <a:latin typeface="Times New Roman" panose="02020603050405020304" pitchFamily="18" charset="0"/>
                <a:cs typeface="Times New Roman" panose="02020603050405020304" pitchFamily="18" charset="0"/>
              </a:rPr>
              <a:t>Sử dụng số điện thoại đã đăng ký và mã OTP được cung cấp.</a:t>
            </a:r>
          </a:p>
          <a:p>
            <a:pPr lvl="2" algn="just" eaLnBrk="1" hangingPunct="1">
              <a:spcBef>
                <a:spcPct val="0"/>
              </a:spcBef>
            </a:pPr>
            <a:r>
              <a:rPr lang="en-US" altLang="en-US" sz="2800" kern="0" smtClean="0">
                <a:latin typeface="Times New Roman" panose="02020603050405020304" pitchFamily="18" charset="0"/>
                <a:cs typeface="Times New Roman" panose="02020603050405020304" pitchFamily="18" charset="0"/>
              </a:rPr>
              <a:t>Bảo quản tài khoản, mật khẩu.</a:t>
            </a:r>
          </a:p>
          <a:p>
            <a:pPr lvl="2" algn="just" eaLnBrk="1" hangingPunct="1">
              <a:spcBef>
                <a:spcPct val="0"/>
              </a:spcBef>
            </a:pPr>
            <a:r>
              <a:rPr lang="en-US" altLang="en-US" sz="2800" kern="0" smtClean="0">
                <a:latin typeface="Times New Roman" panose="02020603050405020304" pitchFamily="18" charset="0"/>
                <a:cs typeface="Times New Roman" panose="02020603050405020304" pitchFamily="18" charset="0"/>
              </a:rPr>
              <a:t>Không tự điều chỉnh được sai sót về khu vực ƯT, Đối tượng ƯT. </a:t>
            </a:r>
            <a:endParaRPr lang="en-US" altLang="en-US" sz="2800" kern="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18215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8114" y="609600"/>
            <a:ext cx="7730486" cy="477054"/>
          </a:xfrm>
          <a:prstGeom prst="rect">
            <a:avLst/>
          </a:prstGeom>
        </p:spPr>
        <p:txBody>
          <a:bodyPr wrap="square">
            <a:spAutoFit/>
          </a:bodyPr>
          <a:lstStyle/>
          <a:p>
            <a:r>
              <a:rPr lang="en-US" altLang="en-US" sz="2500" b="1" dirty="0">
                <a:solidFill>
                  <a:srgbClr val="FFFF00"/>
                </a:solidFill>
                <a:latin typeface="Times New Roman" panose="02020603050405020304" pitchFamily="18" charset="0"/>
              </a:rPr>
              <a:t>ĐIỀU CHỈNH NGUYỆN VỌNG ĐKXT </a:t>
            </a:r>
            <a:endParaRPr lang="en-US" sz="2500" b="1" dirty="0">
              <a:solidFill>
                <a:srgbClr val="FFFF00"/>
              </a:solidFill>
            </a:endParaRPr>
          </a:p>
        </p:txBody>
      </p:sp>
      <p:sp>
        <p:nvSpPr>
          <p:cNvPr id="6" name="Content Placeholder 2"/>
          <p:cNvSpPr txBox="1">
            <a:spLocks/>
          </p:cNvSpPr>
          <p:nvPr/>
        </p:nvSpPr>
        <p:spPr bwMode="auto">
          <a:xfrm>
            <a:off x="118114" y="1524000"/>
            <a:ext cx="8949686"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lvl="1" eaLnBrk="1" hangingPunct="1">
              <a:defRPr/>
            </a:pPr>
            <a:endParaRPr lang="en-US" altLang="en-US" kern="0" dirty="0" smtClean="0">
              <a:latin typeface="Times New Roman" panose="02020603050405020304" pitchFamily="18" charset="0"/>
              <a:cs typeface="Times New Roman" panose="02020603050405020304" pitchFamily="18" charset="0"/>
            </a:endParaRPr>
          </a:p>
          <a:p>
            <a:pPr lvl="1" algn="just" eaLnBrk="1" hangingPunct="1">
              <a:defRPr/>
            </a:pPr>
            <a:r>
              <a:rPr lang="en-US" altLang="en-US" kern="0" dirty="0" err="1" smtClean="0">
                <a:latin typeface="Times New Roman" panose="02020603050405020304" pitchFamily="18" charset="0"/>
                <a:cs typeface="Times New Roman" panose="02020603050405020304" pitchFamily="18" charset="0"/>
              </a:rPr>
              <a:t>Thí</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sinh</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trúng</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tuyển</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phải</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nộp</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bản</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gốc</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giấy</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Chứng</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nhận</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kết</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quả</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thi</a:t>
            </a:r>
            <a:r>
              <a:rPr lang="en-US" altLang="en-US" kern="0" dirty="0" smtClean="0">
                <a:latin typeface="Times New Roman" panose="02020603050405020304" pitchFamily="18" charset="0"/>
                <a:cs typeface="Times New Roman" panose="02020603050405020304" pitchFamily="18" charset="0"/>
              </a:rPr>
              <a:t> THPT </a:t>
            </a:r>
            <a:r>
              <a:rPr lang="en-US" altLang="en-US" kern="0" dirty="0" err="1" smtClean="0">
                <a:latin typeface="Times New Roman" panose="02020603050405020304" pitchFamily="18" charset="0"/>
                <a:cs typeface="Times New Roman" panose="02020603050405020304" pitchFamily="18" charset="0"/>
              </a:rPr>
              <a:t>để</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xác</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nhận</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nhập</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học</a:t>
            </a:r>
            <a:r>
              <a:rPr lang="en-US" altLang="en-US" kern="0" dirty="0" smtClean="0">
                <a:latin typeface="Times New Roman" panose="02020603050405020304" pitchFamily="18" charset="0"/>
                <a:cs typeface="Times New Roman" panose="02020603050405020304" pitchFamily="18" charset="0"/>
              </a:rPr>
              <a:t>.</a:t>
            </a:r>
          </a:p>
          <a:p>
            <a:pPr marL="457200" lvl="1" indent="0" algn="just" eaLnBrk="1" hangingPunct="1">
              <a:buFont typeface="Wingdings" panose="05000000000000000000" pitchFamily="2" charset="2"/>
              <a:buNone/>
              <a:defRPr/>
            </a:pPr>
            <a:r>
              <a:rPr lang="en-US" altLang="en-US" kern="0" dirty="0" err="1" smtClean="0">
                <a:latin typeface="Times New Roman" panose="02020603050405020304" pitchFamily="18" charset="0"/>
                <a:cs typeface="Times New Roman" panose="02020603050405020304" pitchFamily="18" charset="0"/>
              </a:rPr>
              <a:t>Sở</a:t>
            </a:r>
            <a:r>
              <a:rPr lang="en-US" altLang="en-US" kern="0" dirty="0" smtClean="0">
                <a:latin typeface="Times New Roman" panose="02020603050405020304" pitchFamily="18" charset="0"/>
                <a:cs typeface="Times New Roman" panose="02020603050405020304" pitchFamily="18" charset="0"/>
              </a:rPr>
              <a:t> GDĐT </a:t>
            </a:r>
            <a:r>
              <a:rPr lang="en-US" altLang="en-US" kern="0" dirty="0" err="1" smtClean="0">
                <a:latin typeface="Times New Roman" panose="02020603050405020304" pitchFamily="18" charset="0"/>
                <a:cs typeface="Times New Roman" panose="02020603050405020304" pitchFamily="18" charset="0"/>
              </a:rPr>
              <a:t>cấp</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giấy</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chứng</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nhận</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kết</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quả</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thi</a:t>
            </a:r>
            <a:r>
              <a:rPr lang="en-US" altLang="en-US" kern="0" dirty="0" smtClean="0">
                <a:latin typeface="Times New Roman" panose="02020603050405020304" pitchFamily="18" charset="0"/>
                <a:cs typeface="Times New Roman" panose="02020603050405020304" pitchFamily="18" charset="0"/>
              </a:rPr>
              <a:t> THPT </a:t>
            </a:r>
            <a:r>
              <a:rPr lang="en-US" altLang="en-US" kern="0" dirty="0" err="1" smtClean="0">
                <a:latin typeface="Times New Roman" panose="02020603050405020304" pitchFamily="18" charset="0"/>
                <a:cs typeface="Times New Roman" panose="02020603050405020304" pitchFamily="18" charset="0"/>
              </a:rPr>
              <a:t>cho</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thí</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sinh</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theo</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đúng</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thời</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gian</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quy</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định</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cấp</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lại</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cho</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thí</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sinh</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bị</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mất</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thất</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lạc</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giấy</a:t>
            </a:r>
            <a:r>
              <a:rPr lang="en-US" altLang="en-US" kern="0" dirty="0" smtClean="0">
                <a:latin typeface="Times New Roman" panose="02020603050405020304" pitchFamily="18" charset="0"/>
                <a:cs typeface="Times New Roman" panose="02020603050405020304" pitchFamily="18" charset="0"/>
              </a:rPr>
              <a:t> CN </a:t>
            </a:r>
            <a:r>
              <a:rPr lang="en-US" altLang="en-US" kern="0" dirty="0" err="1" smtClean="0">
                <a:latin typeface="Times New Roman" panose="02020603050405020304" pitchFamily="18" charset="0"/>
                <a:cs typeface="Times New Roman" panose="02020603050405020304" pitchFamily="18" charset="0"/>
              </a:rPr>
              <a:t>kết</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quả</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thi</a:t>
            </a:r>
            <a:r>
              <a:rPr lang="en-US" altLang="en-US" kern="0" dirty="0" smtClean="0">
                <a:latin typeface="Times New Roman" panose="02020603050405020304" pitchFamily="18" charset="0"/>
                <a:cs typeface="Times New Roman" panose="02020603050405020304" pitchFamily="18" charset="0"/>
              </a:rPr>
              <a:t> THPT.</a:t>
            </a:r>
          </a:p>
          <a:p>
            <a:pPr lvl="1" algn="just" eaLnBrk="1" hangingPunct="1">
              <a:defRPr/>
            </a:pPr>
            <a:r>
              <a:rPr lang="en-US" altLang="en-US" kern="0" dirty="0" err="1" smtClean="0">
                <a:latin typeface="Times New Roman" panose="02020603050405020304" pitchFamily="18" charset="0"/>
                <a:cs typeface="Times New Roman" panose="02020603050405020304" pitchFamily="18" charset="0"/>
              </a:rPr>
              <a:t>Thí</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sinh</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đã</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xác</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nhận</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nhập</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học</a:t>
            </a:r>
            <a:r>
              <a:rPr lang="en-US" altLang="en-US" kern="0" dirty="0" smtClean="0">
                <a:latin typeface="Times New Roman" panose="02020603050405020304" pitchFamily="18" charset="0"/>
                <a:cs typeface="Times New Roman" panose="02020603050405020304" pitchFamily="18" charset="0"/>
              </a:rPr>
              <a:t> </a:t>
            </a:r>
            <a:r>
              <a:rPr lang="en-US" altLang="en-US" b="1" kern="0" dirty="0" err="1" smtClean="0">
                <a:latin typeface="Times New Roman" panose="02020603050405020304" pitchFamily="18" charset="0"/>
                <a:cs typeface="Times New Roman" panose="02020603050405020304" pitchFamily="18" charset="0"/>
              </a:rPr>
              <a:t>không</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được</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tham</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gia</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xét</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tuyển</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các</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đợt</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tiếp</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theo.</a:t>
            </a:r>
            <a:endParaRPr lang="en-US" altLang="en-US" kern="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35244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011" y="2971800"/>
            <a:ext cx="8991600" cy="563562"/>
          </a:xfrm>
        </p:spPr>
        <p:txBody>
          <a:bodyPr/>
          <a:lstStyle/>
          <a:p>
            <a:pPr eaLnBrk="1" hangingPunct="1"/>
            <a:r>
              <a:rPr lang="en-US" altLang="en-US" dirty="0" smtClean="0">
                <a:solidFill>
                  <a:srgbClr val="FF0000"/>
                </a:solidFill>
                <a:latin typeface="Times New Roman" panose="02020603050405020304" pitchFamily="18" charset="0"/>
                <a:cs typeface="Times New Roman" panose="02020603050405020304" pitchFamily="18" charset="0"/>
              </a:rPr>
              <a:t>HƯỚNG DẪN NHẬP PHIẾU</a:t>
            </a:r>
          </a:p>
        </p:txBody>
      </p:sp>
    </p:spTree>
    <p:extLst>
      <p:ext uri="{BB962C8B-B14F-4D97-AF65-F5344CB8AC3E}">
        <p14:creationId xmlns:p14="http://schemas.microsoft.com/office/powerpoint/2010/main" val="33403855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Hướng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dẫn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nhập</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phiếu</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Rectangle 6"/>
          <p:cNvSpPr/>
          <p:nvPr/>
        </p:nvSpPr>
        <p:spPr>
          <a:xfrm>
            <a:off x="20595" y="1111250"/>
            <a:ext cx="8839200" cy="5448158"/>
          </a:xfrm>
          <a:prstGeom prst="rect">
            <a:avLst/>
          </a:prstGeom>
        </p:spPr>
        <p:txBody>
          <a:bodyPr wrap="square">
            <a:spAutoFit/>
          </a:bodyPr>
          <a:lstStyle/>
          <a:p>
            <a:pPr marL="514350" lvl="0" indent="-514350">
              <a:lnSpc>
                <a:spcPct val="107000"/>
              </a:lnSpc>
              <a:spcAft>
                <a:spcPts val="800"/>
              </a:spcAft>
              <a:buAutoNum type="arabicPeriod"/>
            </a:pP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Khai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báo</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thông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tin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họ</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tên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a:t>
            </a:r>
          </a:p>
          <a:p>
            <a:pPr marL="914400" lvl="1" indent="-457200">
              <a:lnSpc>
                <a:spcPct val="107000"/>
              </a:lnSpc>
              <a:spcAft>
                <a:spcPts val="800"/>
              </a:spcAft>
              <a:buFont typeface="Wingdings" panose="05000000000000000000" pitchFamily="2" charset="2"/>
              <a:buChar char="Ø"/>
            </a:pP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Viết</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đúng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tên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trên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giấy</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khai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sinh</a:t>
            </a:r>
            <a:endParaRPr lang="en-US" sz="3000" dirty="0" smtClean="0">
              <a:latin typeface="Times New Roman" panose="02020603050405020304" pitchFamily="18" charset="0"/>
              <a:ea typeface="Calibri" panose="020F0502020204030204" pitchFamily="34" charset="0"/>
              <a:cs typeface="Times New Roman" panose="02020603050405020304" pitchFamily="18" charset="0"/>
            </a:endParaRPr>
          </a:p>
          <a:p>
            <a:pPr marL="914400" lvl="1" indent="-457200">
              <a:lnSpc>
                <a:spcPct val="107000"/>
              </a:lnSpc>
              <a:spcAft>
                <a:spcPts val="800"/>
              </a:spcAft>
              <a:buFont typeface="Wingdings" panose="05000000000000000000" pitchFamily="2" charset="2"/>
              <a:buChar char="Ø"/>
            </a:pP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Viết</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chữ</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in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hoa</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và</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có</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dấu</a:t>
            </a:r>
            <a:endParaRPr lang="en-US" sz="3000" dirty="0" smtClean="0">
              <a:latin typeface="Times New Roman" panose="02020603050405020304" pitchFamily="18" charset="0"/>
              <a:ea typeface="Calibri" panose="020F0502020204030204" pitchFamily="34" charset="0"/>
              <a:cs typeface="Times New Roman" panose="02020603050405020304" pitchFamily="18" charset="0"/>
            </a:endParaRPr>
          </a:p>
          <a:p>
            <a:pPr lvl="2"/>
            <a:r>
              <a:rPr lang="en-US" sz="3000" b="1" dirty="0" smtClean="0">
                <a:latin typeface="Times New Roman" panose="02020603050405020304" pitchFamily="18" charset="0"/>
                <a:cs typeface="Times New Roman" panose="02020603050405020304" pitchFamily="18" charset="0"/>
              </a:rPr>
              <a:t>VD: NGUYỄN VĂN TUẤN</a:t>
            </a:r>
            <a:endParaRPr lang="en-US" sz="3000" dirty="0">
              <a:latin typeface="Times New Roman" panose="02020603050405020304" pitchFamily="18" charset="0"/>
              <a:cs typeface="Times New Roman" panose="02020603050405020304" pitchFamily="18" charset="0"/>
            </a:endParaRPr>
          </a:p>
          <a:p>
            <a:pPr marL="914400" lvl="1" indent="-457200">
              <a:buFont typeface="Wingdings" panose="05000000000000000000" pitchFamily="2" charset="2"/>
              <a:buChar char="Ø"/>
            </a:pP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Giới</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tính</a:t>
            </a:r>
            <a:r>
              <a:rPr lang="en-US" sz="3000" dirty="0">
                <a:latin typeface="Times New Roman" panose="02020603050405020304" pitchFamily="18" charset="0"/>
                <a:ea typeface="Calibri" panose="020F0502020204030204" pitchFamily="34" charset="0"/>
                <a:cs typeface="Times New Roman" panose="02020603050405020304" pitchFamily="18" charset="0"/>
              </a:rPr>
              <a:t>: Nam </a:t>
            </a:r>
            <a:r>
              <a:rPr lang="en-US" sz="3000" dirty="0" err="1">
                <a:latin typeface="Times New Roman" panose="02020603050405020304" pitchFamily="18" charset="0"/>
                <a:ea typeface="Calibri" panose="020F0502020204030204" pitchFamily="34" charset="0"/>
                <a:cs typeface="Times New Roman" panose="02020603050405020304" pitchFamily="18" charset="0"/>
              </a:rPr>
              <a:t>ghi</a:t>
            </a:r>
            <a:r>
              <a:rPr lang="en-US" sz="3000" dirty="0">
                <a:latin typeface="Times New Roman" panose="02020603050405020304" pitchFamily="18" charset="0"/>
                <a:ea typeface="Calibri" panose="020F0502020204030204" pitchFamily="34" charset="0"/>
                <a:cs typeface="Times New Roman" panose="02020603050405020304" pitchFamily="18" charset="0"/>
              </a:rPr>
              <a:t> 1 </a:t>
            </a:r>
            <a:r>
              <a:rPr lang="en-US" sz="3000" dirty="0" err="1">
                <a:latin typeface="Times New Roman" panose="02020603050405020304" pitchFamily="18" charset="0"/>
                <a:ea typeface="Calibri" panose="020F0502020204030204" pitchFamily="34" charset="0"/>
                <a:cs typeface="Times New Roman" panose="02020603050405020304" pitchFamily="18" charset="0"/>
              </a:rPr>
              <a:t>và</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Nữ</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ghi</a:t>
            </a:r>
            <a:r>
              <a:rPr lang="en-US" sz="3000" dirty="0">
                <a:latin typeface="Times New Roman" panose="02020603050405020304" pitchFamily="18" charset="0"/>
                <a:ea typeface="Calibri" panose="020F0502020204030204" pitchFamily="34" charset="0"/>
                <a:cs typeface="Times New Roman" panose="02020603050405020304" pitchFamily="18" charset="0"/>
              </a:rPr>
              <a:t> 0</a:t>
            </a:r>
          </a:p>
          <a:p>
            <a:pPr lvl="0"/>
            <a:endParaRPr lang="en-US" sz="3000" dirty="0">
              <a:latin typeface="Times New Roman" panose="02020603050405020304" pitchFamily="18" charset="0"/>
              <a:cs typeface="Times New Roman" panose="02020603050405020304" pitchFamily="18" charset="0"/>
            </a:endParaRPr>
          </a:p>
          <a:p>
            <a:pPr lvl="0">
              <a:lnSpc>
                <a:spcPct val="107000"/>
              </a:lnSpc>
              <a:spcAft>
                <a:spcPts val="80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2.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Khai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báo</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ngày</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tháng</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năm</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sinh</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a:t>
            </a:r>
          </a:p>
          <a:p>
            <a:pPr marL="914400" lvl="1" indent="-457200">
              <a:lnSpc>
                <a:spcPct val="107000"/>
              </a:lnSpc>
              <a:spcAft>
                <a:spcPts val="800"/>
              </a:spcAft>
              <a:buFont typeface="Wingdings" panose="05000000000000000000" pitchFamily="2" charset="2"/>
              <a:buChar char="Ø"/>
            </a:pP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Nếu</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ngày</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sinh</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hoặc</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tháng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sinh</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có</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một</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số</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thì</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phải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điền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số</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0</a:t>
            </a:r>
          </a:p>
          <a:p>
            <a:pPr lvl="2">
              <a:lnSpc>
                <a:spcPct val="107000"/>
              </a:lnSpc>
              <a:spcAft>
                <a:spcPts val="800"/>
              </a:spcAft>
            </a:pPr>
            <a:r>
              <a:rPr lang="en-US" sz="3000" b="1" dirty="0">
                <a:latin typeface="Times New Roman" panose="02020603050405020304" pitchFamily="18" charset="0"/>
                <a:cs typeface="Times New Roman" panose="02020603050405020304" pitchFamily="18" charset="0"/>
              </a:rPr>
              <a:t>VD</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ngày</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sinh</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là</a:t>
            </a:r>
            <a:r>
              <a:rPr lang="en-US" sz="3000" b="1" dirty="0" smtClean="0">
                <a:latin typeface="Times New Roman" panose="02020603050405020304" pitchFamily="18" charset="0"/>
                <a:cs typeface="Times New Roman" panose="02020603050405020304" pitchFamily="18" charset="0"/>
              </a:rPr>
              <a:t> 02/05/2000 =&gt; 02 05 00	</a:t>
            </a:r>
            <a:endParaRPr lang="en-US" sz="3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78776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219200"/>
            <a:ext cx="8839200" cy="4845942"/>
          </a:xfrm>
          <a:prstGeom prst="rect">
            <a:avLst/>
          </a:prstGeom>
        </p:spPr>
        <p:txBody>
          <a:bodyPr wrap="square">
            <a:spAutoFit/>
          </a:bodyPr>
          <a:lstStyle/>
          <a:p>
            <a:pPr marL="285750" lvl="0" indent="-285750">
              <a:lnSpc>
                <a:spcPct val="107000"/>
              </a:lnSpc>
              <a:spcAft>
                <a:spcPts val="800"/>
              </a:spcAft>
              <a:buFont typeface="Wingdings" panose="05000000000000000000" pitchFamily="2" charset="2"/>
              <a:buChar char="Ø"/>
            </a:pP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Tài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khoản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và</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mật</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khẩu</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giữ</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nguyên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như</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mọi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năm</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a:t>
            </a:r>
            <a:r>
              <a:rPr lang="en-US" sz="3000" b="1" dirty="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Nếu</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mất</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mật</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khẩu</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hoặc</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các</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đơn</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vị</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mới</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chưa</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có</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tài</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khoản</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vui</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lòng</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liên</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hệ</a:t>
            </a:r>
            <a:r>
              <a:rPr lang="en-US" sz="3000" b="1" dirty="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phòng</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khảo</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thí</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để</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nhận</a:t>
            </a:r>
            <a:r>
              <a:rPr lang="en-US" sz="3000" b="1" dirty="0" smtClean="0">
                <a:latin typeface="Times New Roman" panose="02020603050405020304" pitchFamily="18" charset="0"/>
                <a:cs typeface="Times New Roman" panose="02020603050405020304" pitchFamily="18" charset="0"/>
              </a:rPr>
              <a:t>.</a:t>
            </a:r>
          </a:p>
          <a:p>
            <a:pPr marL="285750" lvl="0" indent="-285750">
              <a:lnSpc>
                <a:spcPct val="107000"/>
              </a:lnSpc>
              <a:spcAft>
                <a:spcPts val="800"/>
              </a:spcAft>
              <a:buFont typeface="Wingdings" panose="05000000000000000000" pitchFamily="2" charset="2"/>
              <a:buChar char="Ø"/>
            </a:pPr>
            <a:endParaRPr lang="en-US" sz="3000" b="1" dirty="0" smtClean="0">
              <a:latin typeface="Times New Roman" panose="02020603050405020304" pitchFamily="18" charset="0"/>
              <a:cs typeface="Times New Roman" panose="02020603050405020304" pitchFamily="18" charset="0"/>
            </a:endParaRPr>
          </a:p>
          <a:p>
            <a:pPr marL="285750" lvl="0" indent="-285750">
              <a:lnSpc>
                <a:spcPct val="107000"/>
              </a:lnSpc>
              <a:spcAft>
                <a:spcPts val="800"/>
              </a:spcAft>
              <a:buFont typeface="Wingdings" panose="05000000000000000000" pitchFamily="2" charset="2"/>
              <a:buChar char="Ø"/>
            </a:pPr>
            <a:r>
              <a:rPr lang="en-US" sz="3000" dirty="0" err="1" smtClean="0">
                <a:latin typeface="Times New Roman" panose="02020603050405020304" pitchFamily="18" charset="0"/>
                <a:cs typeface="Times New Roman" panose="02020603050405020304" pitchFamily="18" charset="0"/>
              </a:rPr>
              <a:t>Không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cho</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phép</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đăng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cùng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lúc</a:t>
            </a:r>
            <a:r>
              <a:rPr lang="en-US" sz="3000" dirty="0" smtClean="0">
                <a:latin typeface="Times New Roman" panose="02020603050405020304" pitchFamily="18" charset="0"/>
                <a:cs typeface="Times New Roman" panose="02020603050405020304" pitchFamily="18" charset="0"/>
              </a:rPr>
              <a:t> 2 </a:t>
            </a:r>
            <a:r>
              <a:rPr lang="en-US" sz="3000" dirty="0" err="1" smtClean="0">
                <a:latin typeface="Times New Roman" panose="02020603050405020304" pitchFamily="18" charset="0"/>
                <a:cs typeface="Times New Roman" panose="02020603050405020304" pitchFamily="18" charset="0"/>
              </a:rPr>
              <a:t>tổ</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hợp</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mà</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chỉ</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được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chọn</a:t>
            </a:r>
            <a:r>
              <a:rPr lang="en-US" sz="3000" dirty="0" smtClean="0">
                <a:latin typeface="Times New Roman" panose="02020603050405020304" pitchFamily="18" charset="0"/>
                <a:cs typeface="Times New Roman" panose="02020603050405020304" pitchFamily="18" charset="0"/>
              </a:rPr>
              <a:t> 1 </a:t>
            </a:r>
            <a:r>
              <a:rPr lang="en-US" sz="3000" dirty="0" err="1" smtClean="0">
                <a:latin typeface="Times New Roman" panose="02020603050405020304" pitchFamily="18" charset="0"/>
                <a:cs typeface="Times New Roman" panose="02020603050405020304" pitchFamily="18" charset="0"/>
              </a:rPr>
              <a:t>trong</a:t>
            </a:r>
            <a:r>
              <a:rPr lang="en-US" sz="3000" dirty="0" smtClean="0">
                <a:latin typeface="Times New Roman" panose="02020603050405020304" pitchFamily="18" charset="0"/>
                <a:cs typeface="Times New Roman" panose="02020603050405020304" pitchFamily="18" charset="0"/>
              </a:rPr>
              <a:t> 2. </a:t>
            </a:r>
            <a:r>
              <a:rPr lang="en-US" sz="3000" dirty="0" err="1" smtClean="0">
                <a:latin typeface="Times New Roman" panose="02020603050405020304" pitchFamily="18" charset="0"/>
                <a:cs typeface="Times New Roman" panose="02020603050405020304" pitchFamily="18" charset="0"/>
              </a:rPr>
              <a:t>Đối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với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các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thí</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sinh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tự</a:t>
            </a:r>
            <a:r>
              <a:rPr lang="en-US" sz="3000" dirty="0" smtClean="0">
                <a:latin typeface="Times New Roman" panose="02020603050405020304" pitchFamily="18" charset="0"/>
                <a:cs typeface="Times New Roman" panose="02020603050405020304" pitchFamily="18" charset="0"/>
              </a:rPr>
              <a:t> do </a:t>
            </a:r>
            <a:r>
              <a:rPr lang="en-US" sz="3000" dirty="0" err="1" smtClean="0">
                <a:latin typeface="Times New Roman" panose="02020603050405020304" pitchFamily="18" charset="0"/>
                <a:cs typeface="Times New Roman" panose="02020603050405020304" pitchFamily="18" charset="0"/>
              </a:rPr>
              <a:t>cũng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chỉ</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được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đăng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bài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thành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phần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trong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cùng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một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tổ</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hợp</a:t>
            </a:r>
            <a:r>
              <a:rPr lang="en-US" sz="3000" dirty="0" smtClean="0">
                <a:latin typeface="Times New Roman" panose="02020603050405020304" pitchFamily="18" charset="0"/>
                <a:cs typeface="Times New Roman" panose="02020603050405020304" pitchFamily="18" charset="0"/>
              </a:rPr>
              <a:t>.</a:t>
            </a:r>
          </a:p>
          <a:p>
            <a:pPr lvl="0">
              <a:lnSpc>
                <a:spcPct val="107000"/>
              </a:lnSpc>
              <a:spcAft>
                <a:spcPts val="800"/>
              </a:spcAft>
            </a:pPr>
            <a:endParaRPr lang="en-US" sz="3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66700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Hướng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dẫn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nhập</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phiếu</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Rectangle 6"/>
          <p:cNvSpPr/>
          <p:nvPr/>
        </p:nvSpPr>
        <p:spPr>
          <a:xfrm>
            <a:off x="20594" y="1111250"/>
            <a:ext cx="9123405" cy="6943439"/>
          </a:xfrm>
          <a:prstGeom prst="rect">
            <a:avLst/>
          </a:prstGeom>
        </p:spPr>
        <p:txBody>
          <a:bodyPr wrap="square">
            <a:spAutoFit/>
          </a:bodyPr>
          <a:lstStyle/>
          <a:p>
            <a:pPr lvl="0">
              <a:lnSpc>
                <a:spcPct val="107000"/>
              </a:lnSpc>
              <a:spcAft>
                <a:spcPts val="80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3.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Khai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báo</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nơi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sinh</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dân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tộc</a:t>
            </a:r>
            <a:endParaRPr lang="en-US" sz="3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914400" lvl="1" indent="-457200">
              <a:lnSpc>
                <a:spcPct val="107000"/>
              </a:lnSpc>
              <a:spcAft>
                <a:spcPts val="800"/>
              </a:spcAft>
              <a:buFont typeface="Wingdings" panose="05000000000000000000" pitchFamily="2" charset="2"/>
              <a:buChar char="Ø"/>
            </a:pP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Ghi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rõ</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tên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tỉnh</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hoặc</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tên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thành</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phố</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tên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dân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tộc</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căn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cứ</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trên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giấy</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khai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sinh</a:t>
            </a:r>
            <a:endParaRPr lang="en-US" sz="3000" dirty="0">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spcAft>
                <a:spcPts val="80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4.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Khai</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báo</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CMND/CCCD</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b="1" u="sng"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3000" b="1" u="sng"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thông</a:t>
            </a:r>
            <a:r>
              <a:rPr lang="en-US" sz="3000" b="1" u="sng"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tin </a:t>
            </a:r>
            <a:r>
              <a:rPr lang="en-US" sz="3000" b="1" u="sng"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quan</a:t>
            </a:r>
            <a:r>
              <a:rPr lang="en-US" sz="3000" b="1" u="sng"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000" b="1" u="sng"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trọng</a:t>
            </a:r>
            <a:r>
              <a:rPr lang="en-US" sz="3000" b="1" u="sng"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3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3000" dirty="0" smtClean="0">
                <a:latin typeface="Times New Roman" panose="02020603050405020304" pitchFamily="18" charset="0"/>
                <a:ea typeface="Calibri" panose="020F0502020204030204" pitchFamily="34" charset="0"/>
                <a:cs typeface="Times New Roman" panose="02020603050405020304" pitchFamily="18" charset="0"/>
              </a:rPr>
              <a:t>5.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Hộ</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khẩu</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thường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trú</a:t>
            </a:r>
            <a:endParaRPr lang="en-US" sz="3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3000" dirty="0" smtClean="0">
                <a:latin typeface="Times New Roman" panose="02020603050405020304" pitchFamily="18" charset="0"/>
                <a:ea typeface="Calibri" panose="020F0502020204030204" pitchFamily="34" charset="0"/>
                <a:cs typeface="Times New Roman" panose="02020603050405020304" pitchFamily="18" charset="0"/>
              </a:rPr>
              <a:t>6.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Nơi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học</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THPT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hoặc</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tương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đương</a:t>
            </a:r>
            <a:endParaRPr lang="en-US" sz="3000" dirty="0" smtClean="0">
              <a:latin typeface="Times New Roman" panose="02020603050405020304" pitchFamily="18" charset="0"/>
              <a:ea typeface="Calibri" panose="020F0502020204030204" pitchFamily="34" charset="0"/>
              <a:cs typeface="Times New Roman" panose="02020603050405020304" pitchFamily="18" charset="0"/>
            </a:endParaRPr>
          </a:p>
          <a:p>
            <a:pPr lvl="2" indent="-457200">
              <a:lnSpc>
                <a:spcPct val="107000"/>
              </a:lnSpc>
              <a:spcAft>
                <a:spcPts val="800"/>
              </a:spcAft>
              <a:buFont typeface="Wingdings" panose="05000000000000000000" pitchFamily="2" charset="2"/>
              <a:buChar char="Ø"/>
            </a:pP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Ghi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rõ</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tên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trường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học</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3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năm</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THPT,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căn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cứ</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trên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học</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bạ</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a:t>
            </a:r>
          </a:p>
          <a:p>
            <a:pPr lvl="2" indent="-457200">
              <a:lnSpc>
                <a:spcPct val="107000"/>
              </a:lnSpc>
              <a:spcAft>
                <a:spcPts val="800"/>
              </a:spcAft>
              <a:buFont typeface="Wingdings" panose="05000000000000000000" pitchFamily="2" charset="2"/>
              <a:buChar char="Ø"/>
            </a:pP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Nếu</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học</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ở Chu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Văn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An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bạn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sẽ</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điền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như</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sau</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a:t>
            </a:r>
          </a:p>
          <a:p>
            <a:pPr marL="914400" lvl="3">
              <a:lnSpc>
                <a:spcPct val="107000"/>
              </a:lnSpc>
              <a:spcAft>
                <a:spcPts val="800"/>
              </a:spcAft>
            </a:pP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Mã</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tỉnh</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02</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Mã</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trường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528</a:t>
            </a:r>
          </a:p>
          <a:p>
            <a:pPr>
              <a:lnSpc>
                <a:spcPct val="107000"/>
              </a:lnSpc>
              <a:spcAft>
                <a:spcPts val="800"/>
              </a:spcAft>
            </a:pPr>
            <a:endParaRPr lang="en-US" sz="3000" dirty="0" smtClean="0">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spcAft>
                <a:spcPts val="800"/>
              </a:spcAft>
            </a:pPr>
            <a:endParaRPr lang="en-US" sz="3000" b="1" u="sng"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9197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Hướng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dẫn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nhập</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phiếu</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Rectangle 6"/>
          <p:cNvSpPr/>
          <p:nvPr/>
        </p:nvSpPr>
        <p:spPr>
          <a:xfrm>
            <a:off x="20594" y="1111250"/>
            <a:ext cx="9123405" cy="5256311"/>
          </a:xfrm>
          <a:prstGeom prst="rect">
            <a:avLst/>
          </a:prstGeom>
        </p:spPr>
        <p:txBody>
          <a:bodyPr wrap="square">
            <a:spAutoFit/>
          </a:bodyPr>
          <a:lstStyle/>
          <a:p>
            <a:pPr>
              <a:lnSpc>
                <a:spcPct val="107000"/>
              </a:lnSpc>
              <a:spcAft>
                <a:spcPts val="80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7.</a:t>
            </a:r>
            <a:r>
              <a:rPr lang="en-US" sz="3000" u="sng"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u="sng" dirty="0" err="1" smtClean="0">
                <a:effectLst/>
                <a:latin typeface="Times New Roman" panose="02020603050405020304" pitchFamily="18" charset="0"/>
                <a:ea typeface="Calibri" panose="020F0502020204030204" pitchFamily="34" charset="0"/>
                <a:cs typeface="Times New Roman" panose="02020603050405020304" pitchFamily="18" charset="0"/>
              </a:rPr>
              <a:t>Khai</a:t>
            </a:r>
            <a:r>
              <a:rPr lang="en-US" sz="3000" u="sng"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u="sng" dirty="0" err="1" smtClean="0">
                <a:effectLst/>
                <a:latin typeface="Times New Roman" panose="02020603050405020304" pitchFamily="18" charset="0"/>
                <a:ea typeface="Calibri" panose="020F0502020204030204" pitchFamily="34" charset="0"/>
                <a:cs typeface="Times New Roman" panose="02020603050405020304" pitchFamily="18" charset="0"/>
              </a:rPr>
              <a:t>báo</a:t>
            </a:r>
            <a:r>
              <a:rPr lang="en-US" sz="3000" u="sng"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u="sng" dirty="0" err="1" smtClean="0">
                <a:effectLst/>
                <a:latin typeface="Times New Roman" panose="02020603050405020304" pitchFamily="18" charset="0"/>
                <a:ea typeface="Calibri" panose="020F0502020204030204" pitchFamily="34" charset="0"/>
                <a:cs typeface="Times New Roman" panose="02020603050405020304" pitchFamily="18" charset="0"/>
              </a:rPr>
              <a:t>thông</a:t>
            </a:r>
            <a:r>
              <a:rPr lang="en-US" sz="3000" u="sng" dirty="0" smtClean="0">
                <a:effectLst/>
                <a:latin typeface="Times New Roman" panose="02020603050405020304" pitchFamily="18" charset="0"/>
                <a:ea typeface="Calibri" panose="020F0502020204030204" pitchFamily="34" charset="0"/>
                <a:cs typeface="Times New Roman" panose="02020603050405020304" pitchFamily="18" charset="0"/>
              </a:rPr>
              <a:t> tin </a:t>
            </a:r>
            <a:r>
              <a:rPr lang="en-US" sz="3000" u="sng" dirty="0" err="1" smtClean="0">
                <a:effectLst/>
                <a:latin typeface="Times New Roman" panose="02020603050405020304" pitchFamily="18" charset="0"/>
                <a:ea typeface="Calibri" panose="020F0502020204030204" pitchFamily="34" charset="0"/>
                <a:cs typeface="Times New Roman" panose="02020603050405020304" pitchFamily="18" charset="0"/>
              </a:rPr>
              <a:t>điện</a:t>
            </a:r>
            <a:r>
              <a:rPr lang="en-US" sz="3000" u="sng"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u="sng" dirty="0" err="1" smtClean="0">
                <a:effectLst/>
                <a:latin typeface="Times New Roman" panose="02020603050405020304" pitchFamily="18" charset="0"/>
                <a:ea typeface="Calibri" panose="020F0502020204030204" pitchFamily="34" charset="0"/>
                <a:cs typeface="Times New Roman" panose="02020603050405020304" pitchFamily="18" charset="0"/>
              </a:rPr>
              <a:t>thoại</a:t>
            </a:r>
            <a:r>
              <a:rPr lang="en-US" sz="3000" u="sng"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u="sng"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000" u="sng" dirty="0" smtClean="0">
                <a:effectLst/>
                <a:latin typeface="Times New Roman" panose="02020603050405020304" pitchFamily="18" charset="0"/>
                <a:ea typeface="Calibri" panose="020F0502020204030204" pitchFamily="34" charset="0"/>
                <a:cs typeface="Times New Roman" panose="02020603050405020304" pitchFamily="18" charset="0"/>
              </a:rPr>
              <a:t> Email </a:t>
            </a:r>
          </a:p>
          <a:p>
            <a:pPr>
              <a:lnSpc>
                <a:spcPct val="107000"/>
              </a:lnSpc>
              <a:spcAft>
                <a:spcPts val="800"/>
              </a:spcAft>
            </a:pPr>
            <a:r>
              <a:rPr lang="en-US" sz="3000" b="1" u="sng"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3000" b="1" u="sng"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thông</a:t>
            </a:r>
            <a:r>
              <a:rPr lang="en-US" sz="30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tin </a:t>
            </a:r>
            <a:r>
              <a:rPr lang="en-US" sz="3000" b="1" u="sng"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quan</a:t>
            </a:r>
            <a:r>
              <a:rPr lang="en-US" sz="30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000" b="1" u="sng"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trọng</a:t>
            </a:r>
            <a:r>
              <a:rPr lang="en-US" sz="30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3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8.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Địa</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chỉ</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liên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hệ</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3000" b="1" u="sng"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thông</a:t>
            </a:r>
            <a:r>
              <a:rPr lang="en-US" sz="30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tin </a:t>
            </a:r>
            <a:r>
              <a:rPr lang="en-US" sz="3000" b="1" u="sng"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quan</a:t>
            </a:r>
            <a:r>
              <a:rPr lang="en-US" sz="30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000" b="1" u="sng"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trọng</a:t>
            </a:r>
            <a:r>
              <a:rPr lang="en-US" sz="30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3000" dirty="0">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spcAft>
                <a:spcPts val="800"/>
              </a:spcAft>
            </a:pP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9.Thí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sinh</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có</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dùng</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kết</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quả</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để</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xét</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effectLst/>
                <a:latin typeface="Times New Roman" panose="02020603050405020304" pitchFamily="18" charset="0"/>
                <a:ea typeface="Calibri" panose="020F0502020204030204" pitchFamily="34" charset="0"/>
                <a:cs typeface="Times New Roman" panose="02020603050405020304" pitchFamily="18" charset="0"/>
              </a:rPr>
              <a:t>tuyển</a:t>
            </a:r>
            <a:r>
              <a:rPr lang="en-US" sz="3000" dirty="0" smtClean="0">
                <a:effectLst/>
                <a:latin typeface="Times New Roman" panose="02020603050405020304" pitchFamily="18" charset="0"/>
                <a:ea typeface="Calibri" panose="020F0502020204030204" pitchFamily="34" charset="0"/>
                <a:cs typeface="Times New Roman" panose="02020603050405020304" pitchFamily="18" charset="0"/>
              </a:rPr>
              <a:t> ĐH, CĐ, TC</a:t>
            </a:r>
          </a:p>
          <a:p>
            <a:pPr lvl="0">
              <a:lnSpc>
                <a:spcPct val="107000"/>
              </a:lnSpc>
              <a:spcAft>
                <a:spcPts val="800"/>
              </a:spcAft>
            </a:pP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Lưu</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ý: CĐ ở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đây</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chỉ</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áp</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dụng</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cho</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các</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nhóm</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ngành</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đào</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tạo</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giáo</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viên</a:t>
            </a:r>
            <a:endParaRPr lang="en-US" sz="3000"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3000" dirty="0" smtClean="0">
                <a:latin typeface="Times New Roman" panose="02020603050405020304" pitchFamily="18" charset="0"/>
                <a:ea typeface="Calibri" panose="020F0502020204030204" pitchFamily="34" charset="0"/>
                <a:cs typeface="Times New Roman" panose="02020603050405020304" pitchFamily="18" charset="0"/>
              </a:rPr>
              <a:t>10.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Đăng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ký</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chương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trình</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học</a:t>
            </a:r>
            <a:endParaRPr lang="en-US" sz="30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3000" dirty="0" smtClean="0">
                <a:latin typeface="Times New Roman" panose="02020603050405020304" pitchFamily="18" charset="0"/>
                <a:ea typeface="Calibri" panose="020F0502020204030204" pitchFamily="34" charset="0"/>
                <a:cs typeface="Times New Roman" panose="02020603050405020304" pitchFamily="18" charset="0"/>
              </a:rPr>
              <a:t>12.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Tên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cụm</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Hội</a:t>
            </a:r>
            <a:r>
              <a:rPr lang="en-US" sz="27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đồng</a:t>
            </a:r>
            <a:r>
              <a:rPr lang="en-US" sz="27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thi</a:t>
            </a:r>
            <a:r>
              <a:rPr lang="en-US" sz="27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Sở</a:t>
            </a:r>
            <a:r>
              <a:rPr lang="en-US" sz="27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giáo</a:t>
            </a:r>
            <a:r>
              <a:rPr lang="en-US" sz="27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dục</a:t>
            </a:r>
            <a:r>
              <a:rPr lang="en-US" sz="27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và</a:t>
            </a:r>
            <a:r>
              <a:rPr lang="en-US" sz="27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đào</a:t>
            </a:r>
            <a:r>
              <a:rPr lang="en-US" sz="27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tạo</a:t>
            </a:r>
            <a:r>
              <a:rPr lang="en-US" sz="27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TPHCM</a:t>
            </a:r>
          </a:p>
          <a:p>
            <a:pPr>
              <a:lnSpc>
                <a:spcPct val="107000"/>
              </a:lnSpc>
              <a:spcAft>
                <a:spcPts val="800"/>
              </a:spcAft>
            </a:pP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Mã</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cụm</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02</a:t>
            </a:r>
            <a:endParaRPr lang="en-US" sz="3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38868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Hướng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dẫn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nhập</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phiếu</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Rectangle 6"/>
          <p:cNvSpPr/>
          <p:nvPr/>
        </p:nvSpPr>
        <p:spPr>
          <a:xfrm>
            <a:off x="0" y="1111250"/>
            <a:ext cx="9123405" cy="5051126"/>
          </a:xfrm>
          <a:prstGeom prst="rect">
            <a:avLst/>
          </a:prstGeom>
        </p:spPr>
        <p:txBody>
          <a:bodyPr wrap="square">
            <a:spAutoFit/>
          </a:bodyPr>
          <a:lstStyle/>
          <a:p>
            <a:pPr>
              <a:lnSpc>
                <a:spcPct val="107000"/>
              </a:lnSpc>
              <a:spcAft>
                <a:spcPts val="800"/>
              </a:spcAft>
            </a:pPr>
            <a:r>
              <a:rPr lang="en-US" sz="3000" dirty="0" smtClean="0">
                <a:latin typeface="Times New Roman" panose="02020603050405020304" pitchFamily="18" charset="0"/>
                <a:ea typeface="Calibri" panose="020F0502020204030204" pitchFamily="34" charset="0"/>
                <a:cs typeface="Times New Roman" panose="02020603050405020304" pitchFamily="18" charset="0"/>
              </a:rPr>
              <a:t>13.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Nơi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ĐKDT: </a:t>
            </a:r>
            <a:r>
              <a:rPr lang="en-US" sz="3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TÊN TRƯỜNG ĐĂNG KÝ DỰ THI</a:t>
            </a:r>
          </a:p>
          <a:p>
            <a:pPr>
              <a:lnSpc>
                <a:spcPct val="107000"/>
              </a:lnSpc>
              <a:spcAft>
                <a:spcPts val="800"/>
              </a:spcAft>
            </a:pP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Mã</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ĐKDT: </a:t>
            </a:r>
            <a:r>
              <a:rPr lang="en-US" sz="3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MÃ TRƯỜNG ĐĂNG KÝ DỰ THI</a:t>
            </a:r>
          </a:p>
          <a:p>
            <a:pPr>
              <a:lnSpc>
                <a:spcPct val="107000"/>
              </a:lnSpc>
              <a:spcAft>
                <a:spcPts val="800"/>
              </a:spcAft>
            </a:pPr>
            <a:r>
              <a:rPr lang="en-US" sz="3000" dirty="0" smtClean="0">
                <a:latin typeface="Times New Roman" panose="02020603050405020304" pitchFamily="18" charset="0"/>
                <a:ea typeface="Calibri" panose="020F0502020204030204" pitchFamily="34" charset="0"/>
                <a:cs typeface="Times New Roman" panose="02020603050405020304" pitchFamily="18" charset="0"/>
              </a:rPr>
              <a:t>14.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Đăng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ký</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bài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chọn</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mục</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a:t>
            </a:r>
          </a:p>
          <a:p>
            <a:pPr marL="1371600" lvl="2" indent="-457200">
              <a:lnSpc>
                <a:spcPct val="107000"/>
              </a:lnSpc>
              <a:spcAft>
                <a:spcPts val="800"/>
              </a:spcAft>
              <a:buFont typeface="Wingdings" panose="05000000000000000000" pitchFamily="2" charset="2"/>
              <a:buChar char="Ø"/>
            </a:pP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Phải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đăng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ký</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4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bài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để</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xét</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tốt</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nghiệp</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gồm</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2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bài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độc</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lập</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là</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Toán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và</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Văn</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và</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1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bài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tổ</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hợp</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do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thí</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sinh</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tự</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chọn</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đối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với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thí</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sinh</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THPT)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và</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3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bài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đối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với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thí</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sinh</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GDTX.</a:t>
            </a:r>
          </a:p>
          <a:p>
            <a:pPr>
              <a:lnSpc>
                <a:spcPct val="107000"/>
              </a:lnSpc>
              <a:spcAft>
                <a:spcPts val="800"/>
              </a:spcAft>
            </a:pPr>
            <a:r>
              <a:rPr lang="en-US" sz="3000" dirty="0" smtClean="0">
                <a:latin typeface="Times New Roman" panose="02020603050405020304" pitchFamily="18" charset="0"/>
                <a:ea typeface="Calibri" panose="020F0502020204030204" pitchFamily="34" charset="0"/>
                <a:cs typeface="Times New Roman" panose="02020603050405020304" pitchFamily="18" charset="0"/>
              </a:rPr>
              <a:t>15. </a:t>
            </a:r>
            <a:r>
              <a:rPr lang="en-US" sz="3000" dirty="0" err="1">
                <a:latin typeface="Times New Roman" panose="02020603050405020304" pitchFamily="18" charset="0"/>
                <a:ea typeface="Calibri" panose="020F0502020204030204" pitchFamily="34" charset="0"/>
                <a:cs typeface="Times New Roman" panose="02020603050405020304" pitchFamily="18" charset="0"/>
              </a:rPr>
              <a:t>Đăng</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ký</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miễn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ngoại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ngữ</a:t>
            </a:r>
            <a:endParaRPr lang="en-US" sz="3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marL="1371600" lvl="2" indent="-457200">
              <a:lnSpc>
                <a:spcPct val="107000"/>
              </a:lnSpc>
              <a:spcAft>
                <a:spcPts val="800"/>
              </a:spcAft>
              <a:buFont typeface="Wingdings" panose="05000000000000000000" pitchFamily="2" charset="2"/>
              <a:buChar char="Ø"/>
            </a:pPr>
            <a:endParaRPr lang="en-US" sz="3000" dirty="0" smtClean="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101054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Hướng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dẫn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nhập</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phiếu</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Rectangle 6"/>
          <p:cNvSpPr/>
          <p:nvPr/>
        </p:nvSpPr>
        <p:spPr>
          <a:xfrm>
            <a:off x="20594" y="1111250"/>
            <a:ext cx="9123405" cy="2376035"/>
          </a:xfrm>
          <a:prstGeom prst="rect">
            <a:avLst/>
          </a:prstGeom>
        </p:spPr>
        <p:txBody>
          <a:bodyPr wrap="square">
            <a:spAutoFit/>
          </a:bodyPr>
          <a:lstStyle/>
          <a:p>
            <a:pPr>
              <a:lnSpc>
                <a:spcPct val="107000"/>
              </a:lnSpc>
              <a:spcAft>
                <a:spcPts val="800"/>
              </a:spcAft>
            </a:pPr>
            <a:r>
              <a:rPr lang="en-US" sz="3000" dirty="0" smtClean="0">
                <a:latin typeface="Times New Roman" panose="02020603050405020304" pitchFamily="18" charset="0"/>
                <a:ea typeface="Calibri" panose="020F0502020204030204" pitchFamily="34" charset="0"/>
                <a:cs typeface="Times New Roman" panose="02020603050405020304" pitchFamily="18" charset="0"/>
              </a:rPr>
              <a:t>17.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Đối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tượng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ưu</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tiên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tuyển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sinh</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800"/>
              </a:spcAft>
            </a:pPr>
            <a:r>
              <a:rPr lang="en-US" sz="3000" dirty="0" smtClean="0">
                <a:latin typeface="Times New Roman" panose="02020603050405020304" pitchFamily="18" charset="0"/>
                <a:ea typeface="Calibri" panose="020F0502020204030204" pitchFamily="34" charset="0"/>
                <a:cs typeface="Times New Roman" panose="02020603050405020304" pitchFamily="18" charset="0"/>
              </a:rPr>
              <a:t>18.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Khu</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vực</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tuyển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sinh</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3-KV3</a:t>
            </a:r>
          </a:p>
          <a:p>
            <a:pPr>
              <a:lnSpc>
                <a:spcPct val="107000"/>
              </a:lnSpc>
              <a:spcAft>
                <a:spcPts val="800"/>
              </a:spcAft>
            </a:pPr>
            <a:r>
              <a:rPr lang="en-US" sz="3000" dirty="0" smtClean="0">
                <a:latin typeface="Times New Roman" panose="02020603050405020304" pitchFamily="18" charset="0"/>
                <a:ea typeface="Calibri" panose="020F0502020204030204" pitchFamily="34" charset="0"/>
                <a:cs typeface="Times New Roman" panose="02020603050405020304" pitchFamily="18" charset="0"/>
              </a:rPr>
              <a:t>19.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Năm</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tốt</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nghiệp</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THPT:</a:t>
            </a:r>
            <a:endParaRPr lang="en-US" sz="3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en-US" sz="3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02163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Hướng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dẫn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nhập</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phiếu</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Rectangle 6"/>
          <p:cNvSpPr/>
          <p:nvPr/>
        </p:nvSpPr>
        <p:spPr>
          <a:xfrm>
            <a:off x="20594" y="1111250"/>
            <a:ext cx="9123405" cy="1182888"/>
          </a:xfrm>
          <a:prstGeom prst="rect">
            <a:avLst/>
          </a:prstGeom>
        </p:spPr>
        <p:txBody>
          <a:bodyPr wrap="square">
            <a:spAutoFit/>
          </a:bodyPr>
          <a:lstStyle/>
          <a:p>
            <a:pPr>
              <a:lnSpc>
                <a:spcPct val="107000"/>
              </a:lnSpc>
              <a:spcAft>
                <a:spcPts val="800"/>
              </a:spcAft>
            </a:pPr>
            <a:r>
              <a:rPr lang="en-US" sz="3000" dirty="0" smtClean="0">
                <a:latin typeface="Times New Roman" panose="02020603050405020304" pitchFamily="18" charset="0"/>
                <a:ea typeface="Calibri" panose="020F0502020204030204" pitchFamily="34" charset="0"/>
                <a:cs typeface="Times New Roman" panose="02020603050405020304" pitchFamily="18" charset="0"/>
              </a:rPr>
              <a:t>21.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Nguyện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vọng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800"/>
              </a:spcAft>
            </a:pPr>
            <a:endParaRPr lang="en-US" sz="3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927204443"/>
              </p:ext>
            </p:extLst>
          </p:nvPr>
        </p:nvGraphicFramePr>
        <p:xfrm>
          <a:off x="304800" y="1904998"/>
          <a:ext cx="8534401" cy="3976634"/>
        </p:xfrm>
        <a:graphic>
          <a:graphicData uri="http://schemas.openxmlformats.org/drawingml/2006/table">
            <a:tbl>
              <a:tblPr firstRow="1" firstCol="1" bandRow="1">
                <a:tableStyleId>{5C22544A-7EE6-4342-B048-85BDC9FD1C3A}</a:tableStyleId>
              </a:tblPr>
              <a:tblGrid>
                <a:gridCol w="1204671">
                  <a:extLst>
                    <a:ext uri="{9D8B030D-6E8A-4147-A177-3AD203B41FA5}">
                      <a16:colId xmlns:a16="http://schemas.microsoft.com/office/drawing/2014/main" val="20000"/>
                    </a:ext>
                  </a:extLst>
                </a:gridCol>
                <a:gridCol w="1310994">
                  <a:extLst>
                    <a:ext uri="{9D8B030D-6E8A-4147-A177-3AD203B41FA5}">
                      <a16:colId xmlns:a16="http://schemas.microsoft.com/office/drawing/2014/main" val="20001"/>
                    </a:ext>
                  </a:extLst>
                </a:gridCol>
                <a:gridCol w="1571712">
                  <a:extLst>
                    <a:ext uri="{9D8B030D-6E8A-4147-A177-3AD203B41FA5}">
                      <a16:colId xmlns:a16="http://schemas.microsoft.com/office/drawing/2014/main" val="20002"/>
                    </a:ext>
                  </a:extLst>
                </a:gridCol>
                <a:gridCol w="2741253">
                  <a:extLst>
                    <a:ext uri="{9D8B030D-6E8A-4147-A177-3AD203B41FA5}">
                      <a16:colId xmlns:a16="http://schemas.microsoft.com/office/drawing/2014/main" val="20003"/>
                    </a:ext>
                  </a:extLst>
                </a:gridCol>
                <a:gridCol w="1705771">
                  <a:extLst>
                    <a:ext uri="{9D8B030D-6E8A-4147-A177-3AD203B41FA5}">
                      <a16:colId xmlns:a16="http://schemas.microsoft.com/office/drawing/2014/main" val="20004"/>
                    </a:ext>
                  </a:extLst>
                </a:gridCol>
              </a:tblGrid>
              <a:tr h="1772911">
                <a:tc>
                  <a:txBody>
                    <a:bodyPr/>
                    <a:lstStyle/>
                    <a:p>
                      <a:pPr algn="ctr">
                        <a:lnSpc>
                          <a:spcPts val="1600"/>
                        </a:lnSpc>
                        <a:spcAft>
                          <a:spcPts val="0"/>
                        </a:spcAft>
                      </a:pPr>
                      <a:r>
                        <a:rPr lang="de-DE" sz="2000" dirty="0">
                          <a:effectLst/>
                          <a:latin typeface="Times New Roman" panose="02020603050405020304" pitchFamily="18" charset="0"/>
                          <a:cs typeface="Times New Roman" panose="02020603050405020304" pitchFamily="18" charset="0"/>
                        </a:rPr>
                        <a:t>Thứ tự</a:t>
                      </a:r>
                      <a:endParaRPr lang="en-US" sz="2000" dirty="0">
                        <a:effectLst/>
                        <a:latin typeface="Times New Roman" panose="02020603050405020304" pitchFamily="18" charset="0"/>
                        <a:cs typeface="Times New Roman" panose="02020603050405020304" pitchFamily="18" charset="0"/>
                      </a:endParaRPr>
                    </a:p>
                    <a:p>
                      <a:pPr algn="ctr">
                        <a:lnSpc>
                          <a:spcPts val="1600"/>
                        </a:lnSpc>
                        <a:spcAft>
                          <a:spcPts val="0"/>
                        </a:spcAft>
                        <a:tabLst>
                          <a:tab pos="630555" algn="l"/>
                        </a:tabLst>
                      </a:pPr>
                      <a:r>
                        <a:rPr lang="de-DE" sz="2000" dirty="0">
                          <a:effectLst/>
                          <a:latin typeface="Times New Roman" panose="02020603050405020304" pitchFamily="18" charset="0"/>
                          <a:cs typeface="Times New Roman" panose="02020603050405020304" pitchFamily="18" charset="0"/>
                        </a:rPr>
                        <a:t>NV ưu tiên</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2000" dirty="0" err="1">
                          <a:effectLst/>
                          <a:latin typeface="Times New Roman" panose="02020603050405020304" pitchFamily="18" charset="0"/>
                          <a:cs typeface="Times New Roman" panose="02020603050405020304" pitchFamily="18" charset="0"/>
                        </a:rPr>
                        <a:t>Mã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trường</a:t>
                      </a:r>
                      <a:endParaRPr lang="en-US" sz="2000" dirty="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a:effectLst/>
                          <a:latin typeface="Times New Roman" panose="02020603050405020304" pitchFamily="18" charset="0"/>
                          <a:cs typeface="Times New Roman" panose="02020603050405020304" pitchFamily="18" charset="0"/>
                        </a:rPr>
                        <a:t>(</a:t>
                      </a:r>
                      <a:r>
                        <a:rPr lang="en-US" sz="2000" dirty="0" err="1">
                          <a:effectLst/>
                          <a:latin typeface="Times New Roman" panose="02020603050405020304" pitchFamily="18" charset="0"/>
                          <a:cs typeface="Times New Roman" panose="02020603050405020304" pitchFamily="18" charset="0"/>
                        </a:rPr>
                        <a:t>chữ</a:t>
                      </a:r>
                      <a:r>
                        <a:rPr lang="en-US" sz="2000" dirty="0">
                          <a:effectLst/>
                          <a:latin typeface="Times New Roman" panose="02020603050405020304" pitchFamily="18" charset="0"/>
                          <a:cs typeface="Times New Roman" panose="02020603050405020304" pitchFamily="18" charset="0"/>
                        </a:rPr>
                        <a:t> in </a:t>
                      </a:r>
                      <a:r>
                        <a:rPr lang="en-US" sz="2000" dirty="0" err="1">
                          <a:effectLst/>
                          <a:latin typeface="Times New Roman" panose="02020603050405020304" pitchFamily="18" charset="0"/>
                          <a:cs typeface="Times New Roman" panose="02020603050405020304" pitchFamily="18" charset="0"/>
                        </a:rPr>
                        <a:t>hoa</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2000" dirty="0" err="1">
                          <a:effectLst/>
                          <a:latin typeface="Times New Roman" panose="02020603050405020304" pitchFamily="18" charset="0"/>
                          <a:cs typeface="Times New Roman" panose="02020603050405020304" pitchFamily="18" charset="0"/>
                        </a:rPr>
                        <a:t>Mã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ngành</a:t>
                      </a:r>
                      <a:r>
                        <a:rPr lang="en-US" sz="2000" dirty="0">
                          <a:effectLst/>
                          <a:latin typeface="Times New Roman" panose="02020603050405020304" pitchFamily="18" charset="0"/>
                          <a:cs typeface="Times New Roman" panose="02020603050405020304" pitchFamily="18" charset="0"/>
                        </a:rPr>
                        <a:t>/</a:t>
                      </a:r>
                    </a:p>
                    <a:p>
                      <a:pPr algn="ctr">
                        <a:lnSpc>
                          <a:spcPts val="1600"/>
                        </a:lnSpc>
                        <a:spcAft>
                          <a:spcPts val="0"/>
                        </a:spcAft>
                      </a:pPr>
                      <a:r>
                        <a:rPr lang="en-US" sz="2000" dirty="0" err="1">
                          <a:effectLst/>
                          <a:latin typeface="Times New Roman" panose="02020603050405020304" pitchFamily="18" charset="0"/>
                          <a:cs typeface="Times New Roman" panose="02020603050405020304" pitchFamily="18" charset="0"/>
                        </a:rPr>
                        <a:t>Nhóm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ngành</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2000" dirty="0" err="1">
                          <a:effectLst/>
                          <a:latin typeface="Times New Roman" panose="02020603050405020304" pitchFamily="18" charset="0"/>
                          <a:cs typeface="Times New Roman" panose="02020603050405020304" pitchFamily="18" charset="0"/>
                        </a:rPr>
                        <a:t>Tên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ngành</a:t>
                      </a:r>
                      <a:r>
                        <a:rPr lang="en-US" sz="2000" dirty="0">
                          <a:effectLst/>
                          <a:latin typeface="Times New Roman" panose="02020603050405020304" pitchFamily="18" charset="0"/>
                          <a:cs typeface="Times New Roman" panose="02020603050405020304" pitchFamily="18" charset="0"/>
                        </a:rPr>
                        <a:t>/</a:t>
                      </a:r>
                      <a:r>
                        <a:rPr lang="en-US" sz="2000" dirty="0" err="1">
                          <a:effectLst/>
                          <a:latin typeface="Times New Roman" panose="02020603050405020304" pitchFamily="18" charset="0"/>
                          <a:cs typeface="Times New Roman" panose="02020603050405020304" pitchFamily="18" charset="0"/>
                        </a:rPr>
                        <a:t>Nhóm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ngành</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2000">
                          <a:effectLst/>
                          <a:latin typeface="Times New Roman" panose="02020603050405020304" pitchFamily="18" charset="0"/>
                          <a:cs typeface="Times New Roman" panose="02020603050405020304" pitchFamily="18" charset="0"/>
                        </a:rPr>
                        <a:t>Mã tổ hợp môn xét tuyển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513091">
                <a:tc>
                  <a:txBody>
                    <a:bodyPr/>
                    <a:lstStyle/>
                    <a:p>
                      <a:pPr algn="ctr">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smtClean="0">
                          <a:effectLst/>
                          <a:latin typeface="Times New Roman" panose="02020603050405020304" pitchFamily="18" charset="0"/>
                          <a:cs typeface="Times New Roman" panose="02020603050405020304" pitchFamily="18" charset="0"/>
                        </a:rPr>
                        <a:t>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smtClean="0">
                          <a:effectLst/>
                          <a:latin typeface="Times New Roman" panose="02020603050405020304" pitchFamily="18" charset="0"/>
                          <a:cs typeface="Times New Roman" panose="02020603050405020304" pitchFamily="18" charset="0"/>
                        </a:rPr>
                        <a:t>BVH</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smtClean="0">
                          <a:effectLst/>
                          <a:latin typeface="Times New Roman" panose="02020603050405020304" pitchFamily="18" charset="0"/>
                          <a:cs typeface="Times New Roman" panose="02020603050405020304" pitchFamily="18" charset="0"/>
                        </a:rPr>
                        <a:t>7480201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just">
                        <a:lnSpc>
                          <a:spcPts val="1600"/>
                        </a:lnSpc>
                        <a:spcAft>
                          <a:spcPts val="0"/>
                        </a:spcAft>
                      </a:pPr>
                      <a:r>
                        <a:rPr lang="en-US" sz="2000" dirty="0" err="1" smtClean="0">
                          <a:effectLst/>
                          <a:latin typeface="Times New Roman" panose="02020603050405020304" pitchFamily="18" charset="0"/>
                          <a:cs typeface="Times New Roman" panose="02020603050405020304" pitchFamily="18" charset="0"/>
                        </a:rPr>
                        <a:t>Công</a:t>
                      </a:r>
                      <a:r>
                        <a:rPr lang="en-US" sz="2000" dirty="0" smtClean="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nghệ</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thông</a:t>
                      </a:r>
                      <a:r>
                        <a:rPr lang="en-US" sz="2000" dirty="0">
                          <a:effectLst/>
                          <a:latin typeface="Times New Roman" panose="02020603050405020304" pitchFamily="18" charset="0"/>
                          <a:cs typeface="Times New Roman" panose="02020603050405020304" pitchFamily="18" charset="0"/>
                        </a:rPr>
                        <a:t> tin</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smtClean="0">
                          <a:effectLst/>
                          <a:latin typeface="Times New Roman" panose="02020603050405020304" pitchFamily="18" charset="0"/>
                          <a:cs typeface="Times New Roman" panose="02020603050405020304" pitchFamily="18" charset="0"/>
                        </a:rPr>
                        <a:t>A00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22658">
                <a:tc>
                  <a:txBody>
                    <a:bodyPr/>
                    <a:lstStyle/>
                    <a:p>
                      <a:pPr algn="ctr">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smtClean="0">
                          <a:effectLst/>
                          <a:latin typeface="Times New Roman" panose="02020603050405020304" pitchFamily="18" charset="0"/>
                          <a:cs typeface="Times New Roman" panose="02020603050405020304" pitchFamily="18" charset="0"/>
                        </a:rPr>
                        <a:t>2</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smtClean="0">
                          <a:effectLst/>
                          <a:latin typeface="Times New Roman" panose="02020603050405020304" pitchFamily="18" charset="0"/>
                          <a:cs typeface="Times New Roman" panose="02020603050405020304" pitchFamily="18" charset="0"/>
                        </a:rPr>
                        <a:t>QHI</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smtClean="0">
                          <a:effectLst/>
                          <a:latin typeface="Times New Roman" panose="02020603050405020304" pitchFamily="18" charset="0"/>
                          <a:cs typeface="Times New Roman" panose="02020603050405020304" pitchFamily="18" charset="0"/>
                        </a:rPr>
                        <a:t>7480201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just">
                        <a:lnSpc>
                          <a:spcPts val="1600"/>
                        </a:lnSpc>
                        <a:spcAft>
                          <a:spcPts val="0"/>
                        </a:spcAft>
                      </a:pPr>
                      <a:r>
                        <a:rPr lang="en-US" sz="2000" dirty="0" err="1" smtClean="0">
                          <a:effectLst/>
                          <a:latin typeface="Times New Roman" panose="02020603050405020304" pitchFamily="18" charset="0"/>
                          <a:cs typeface="Times New Roman" panose="02020603050405020304" pitchFamily="18" charset="0"/>
                        </a:rPr>
                        <a:t>Công</a:t>
                      </a:r>
                      <a:r>
                        <a:rPr lang="en-US" sz="2000" dirty="0" smtClean="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nghệ</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thông</a:t>
                      </a:r>
                      <a:r>
                        <a:rPr lang="en-US" sz="2000" dirty="0">
                          <a:effectLst/>
                          <a:latin typeface="Times New Roman" panose="02020603050405020304" pitchFamily="18" charset="0"/>
                          <a:cs typeface="Times New Roman" panose="02020603050405020304" pitchFamily="18" charset="0"/>
                        </a:rPr>
                        <a:t> tin</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smtClean="0">
                          <a:effectLst/>
                          <a:latin typeface="Times New Roman" panose="02020603050405020304" pitchFamily="18" charset="0"/>
                          <a:cs typeface="Times New Roman" panose="02020603050405020304" pitchFamily="18" charset="0"/>
                        </a:rPr>
                        <a:t>A00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22658">
                <a:tc>
                  <a:txBody>
                    <a:bodyPr/>
                    <a:lstStyle/>
                    <a:p>
                      <a:pPr algn="ctr">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smtClean="0">
                          <a:effectLst/>
                          <a:latin typeface="Times New Roman" panose="02020603050405020304" pitchFamily="18" charset="0"/>
                          <a:cs typeface="Times New Roman" panose="02020603050405020304" pitchFamily="18" charset="0"/>
                        </a:rPr>
                        <a:t>3</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smtClean="0">
                          <a:effectLst/>
                          <a:latin typeface="Times New Roman" panose="02020603050405020304" pitchFamily="18" charset="0"/>
                          <a:cs typeface="Times New Roman" panose="02020603050405020304" pitchFamily="18" charset="0"/>
                        </a:rPr>
                        <a:t>BKA</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smtClean="0">
                          <a:effectLst/>
                          <a:latin typeface="Times New Roman" panose="02020603050405020304" pitchFamily="18" charset="0"/>
                          <a:cs typeface="Times New Roman" panose="02020603050405020304" pitchFamily="18" charset="0"/>
                        </a:rPr>
                        <a:t>7480201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just">
                        <a:lnSpc>
                          <a:spcPts val="1600"/>
                        </a:lnSpc>
                        <a:spcAft>
                          <a:spcPts val="0"/>
                        </a:spcAft>
                      </a:pPr>
                      <a:r>
                        <a:rPr lang="en-US" sz="2000" dirty="0" err="1" smtClean="0">
                          <a:effectLst/>
                          <a:latin typeface="Times New Roman" panose="02020603050405020304" pitchFamily="18" charset="0"/>
                          <a:cs typeface="Times New Roman" panose="02020603050405020304" pitchFamily="18" charset="0"/>
                        </a:rPr>
                        <a:t>Công</a:t>
                      </a:r>
                      <a:r>
                        <a:rPr lang="en-US" sz="2000" dirty="0" smtClean="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nghệ</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thông</a:t>
                      </a:r>
                      <a:r>
                        <a:rPr lang="en-US" sz="2000" dirty="0">
                          <a:effectLst/>
                          <a:latin typeface="Times New Roman" panose="02020603050405020304" pitchFamily="18" charset="0"/>
                          <a:cs typeface="Times New Roman" panose="02020603050405020304" pitchFamily="18" charset="0"/>
                        </a:rPr>
                        <a:t> tin</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smtClean="0">
                          <a:effectLst/>
                          <a:latin typeface="Times New Roman" panose="02020603050405020304" pitchFamily="18" charset="0"/>
                          <a:cs typeface="Times New Roman" panose="02020603050405020304" pitchFamily="18" charset="0"/>
                        </a:rPr>
                        <a:t>A00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22658">
                <a:tc>
                  <a:txBody>
                    <a:bodyPr/>
                    <a:lstStyle/>
                    <a:p>
                      <a:pPr algn="ctr">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smtClean="0">
                          <a:effectLst/>
                          <a:latin typeface="Times New Roman" panose="02020603050405020304" pitchFamily="18" charset="0"/>
                          <a:cs typeface="Times New Roman" panose="02020603050405020304" pitchFamily="18" charset="0"/>
                        </a:rPr>
                        <a:t>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smtClean="0">
                          <a:effectLst/>
                          <a:latin typeface="Times New Roman" panose="02020603050405020304" pitchFamily="18" charset="0"/>
                          <a:cs typeface="Times New Roman" panose="02020603050405020304" pitchFamily="18" charset="0"/>
                        </a:rPr>
                        <a:t>VHD</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smtClean="0">
                          <a:effectLst/>
                          <a:latin typeface="Times New Roman" panose="02020603050405020304" pitchFamily="18" charset="0"/>
                          <a:cs typeface="Times New Roman" panose="02020603050405020304" pitchFamily="18" charset="0"/>
                        </a:rPr>
                        <a:t>7480201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just">
                        <a:lnSpc>
                          <a:spcPts val="1600"/>
                        </a:lnSpc>
                        <a:spcAft>
                          <a:spcPts val="0"/>
                        </a:spcAft>
                      </a:pPr>
                      <a:r>
                        <a:rPr lang="en-US" sz="2000" dirty="0" err="1" smtClean="0">
                          <a:effectLst/>
                          <a:latin typeface="Times New Roman" panose="02020603050405020304" pitchFamily="18" charset="0"/>
                          <a:cs typeface="Times New Roman" panose="02020603050405020304" pitchFamily="18" charset="0"/>
                        </a:rPr>
                        <a:t>Công</a:t>
                      </a:r>
                      <a:r>
                        <a:rPr lang="en-US" sz="2000" dirty="0" smtClean="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nghệ</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thông</a:t>
                      </a:r>
                      <a:r>
                        <a:rPr lang="en-US" sz="2000" dirty="0">
                          <a:effectLst/>
                          <a:latin typeface="Times New Roman" panose="02020603050405020304" pitchFamily="18" charset="0"/>
                          <a:cs typeface="Times New Roman" panose="02020603050405020304" pitchFamily="18" charset="0"/>
                        </a:rPr>
                        <a:t> tin</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00"/>
                        </a:lnSpc>
                        <a:spcAft>
                          <a:spcPts val="0"/>
                        </a:spcAft>
                      </a:pPr>
                      <a:endParaRPr lang="en-US" sz="2000" dirty="0" smtClean="0">
                        <a:effectLst/>
                        <a:latin typeface="Times New Roman" panose="02020603050405020304" pitchFamily="18" charset="0"/>
                        <a:cs typeface="Times New Roman" panose="02020603050405020304" pitchFamily="18" charset="0"/>
                      </a:endParaRPr>
                    </a:p>
                    <a:p>
                      <a:pPr algn="ctr">
                        <a:lnSpc>
                          <a:spcPts val="1600"/>
                        </a:lnSpc>
                        <a:spcAft>
                          <a:spcPts val="0"/>
                        </a:spcAft>
                      </a:pPr>
                      <a:r>
                        <a:rPr lang="en-US" sz="2000" dirty="0" smtClean="0">
                          <a:effectLst/>
                          <a:latin typeface="Times New Roman" panose="02020603050405020304" pitchFamily="18" charset="0"/>
                          <a:cs typeface="Times New Roman" panose="02020603050405020304" pitchFamily="18" charset="0"/>
                        </a:rPr>
                        <a:t>A00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422658">
                <a:tc>
                  <a:txBody>
                    <a:bodyPr/>
                    <a:lstStyle/>
                    <a:p>
                      <a:pPr algn="ctr">
                        <a:lnSpc>
                          <a:spcPts val="1600"/>
                        </a:lnSpc>
                        <a:spcAft>
                          <a:spcPts val="0"/>
                        </a:spcAft>
                      </a:pPr>
                      <a:r>
                        <a:rPr lang="en-US"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ts val="16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6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600"/>
                        </a:lnSpc>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2520406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1883917632"/>
              </p:ext>
            </p:extLst>
          </p:nvPr>
        </p:nvGraphicFramePr>
        <p:xfrm>
          <a:off x="577850" y="2149475"/>
          <a:ext cx="8061325" cy="2881946"/>
        </p:xfrm>
        <a:graphic>
          <a:graphicData uri="http://schemas.openxmlformats.org/drawingml/2006/table">
            <a:tbl>
              <a:tblPr firstRow="1" bandRow="1">
                <a:tableStyleId>{69012ECD-51FC-41F1-AA8D-1B2483CD663E}</a:tableStyleId>
              </a:tblPr>
              <a:tblGrid>
                <a:gridCol w="3507556">
                  <a:extLst>
                    <a:ext uri="{9D8B030D-6E8A-4147-A177-3AD203B41FA5}">
                      <a16:colId xmlns:a16="http://schemas.microsoft.com/office/drawing/2014/main" val="20000"/>
                    </a:ext>
                  </a:extLst>
                </a:gridCol>
                <a:gridCol w="4553769">
                  <a:extLst>
                    <a:ext uri="{9D8B030D-6E8A-4147-A177-3AD203B41FA5}">
                      <a16:colId xmlns:a16="http://schemas.microsoft.com/office/drawing/2014/main" val="20001"/>
                    </a:ext>
                  </a:extLst>
                </a:gridCol>
              </a:tblGrid>
              <a:tr h="450371">
                <a:tc>
                  <a:txBody>
                    <a:bodyPr/>
                    <a:lstStyle/>
                    <a:p>
                      <a:pPr algn="ctr"/>
                      <a:endParaRPr lang="vi-VN" sz="1800" dirty="0"/>
                    </a:p>
                  </a:txBody>
                  <a:tcPr marL="91444" marR="91444" anchor="ctr">
                    <a:solidFill>
                      <a:srgbClr val="0070C0"/>
                    </a:solidFill>
                  </a:tcPr>
                </a:tc>
                <a:tc>
                  <a:txBody>
                    <a:bodyPr/>
                    <a:lstStyle/>
                    <a:p>
                      <a:pPr algn="ctr"/>
                      <a:r>
                        <a:rPr lang="en-US" sz="1800" dirty="0" err="1" smtClean="0"/>
                        <a:t>Thông</a:t>
                      </a:r>
                      <a:r>
                        <a:rPr lang="en-US" sz="1800" baseline="0" dirty="0" smtClean="0"/>
                        <a:t> tin </a:t>
                      </a:r>
                      <a:r>
                        <a:rPr lang="en-US" sz="1800" baseline="0" dirty="0" err="1" smtClean="0"/>
                        <a:t>hỗ</a:t>
                      </a:r>
                      <a:r>
                        <a:rPr lang="en-US" sz="1800" baseline="0" dirty="0" smtClean="0"/>
                        <a:t> </a:t>
                      </a:r>
                      <a:r>
                        <a:rPr lang="en-US" sz="1800" baseline="0" dirty="0" err="1" smtClean="0"/>
                        <a:t>trợ</a:t>
                      </a:r>
                      <a:endParaRPr lang="vi-VN" sz="1800" dirty="0"/>
                    </a:p>
                  </a:txBody>
                  <a:tcPr marL="91444" marR="91444" anchor="ctr">
                    <a:solidFill>
                      <a:srgbClr val="0070C0"/>
                    </a:solidFill>
                  </a:tcPr>
                </a:tc>
                <a:extLst>
                  <a:ext uri="{0D108BD9-81ED-4DB2-BD59-A6C34878D82A}">
                    <a16:rowId xmlns:a16="http://schemas.microsoft.com/office/drawing/2014/main" val="10000"/>
                  </a:ext>
                </a:extLst>
              </a:tr>
              <a:tr h="833123">
                <a:tc>
                  <a:txBody>
                    <a:bodyPr/>
                    <a:lstStyle/>
                    <a:p>
                      <a:pPr algn="ctr">
                        <a:spcBef>
                          <a:spcPts val="400"/>
                        </a:spcBef>
                        <a:spcAft>
                          <a:spcPts val="400"/>
                        </a:spcAft>
                      </a:pPr>
                      <a:r>
                        <a:rPr lang="en-US" sz="1400" baseline="0" dirty="0" err="1" smtClean="0"/>
                        <a:t>Viettel</a:t>
                      </a:r>
                      <a:endParaRPr lang="en-US" sz="1400" baseline="0" dirty="0" smtClean="0"/>
                    </a:p>
                  </a:txBody>
                  <a:tcPr marL="91444" marR="91444" anchor="ctr"/>
                </a:tc>
                <a:tc>
                  <a:txBody>
                    <a:bodyPr/>
                    <a:lstStyle/>
                    <a:p>
                      <a:pPr marL="285750" lvl="1" indent="-285750" algn="l" defTabSz="685766" rtl="0" eaLnBrk="1" latinLnBrk="0" hangingPunct="1">
                        <a:spcBef>
                          <a:spcPts val="400"/>
                        </a:spcBef>
                        <a:spcAft>
                          <a:spcPts val="400"/>
                        </a:spcAft>
                        <a:buFontTx/>
                        <a:buChar char="-"/>
                      </a:pPr>
                      <a:r>
                        <a:rPr lang="en-US" sz="1400" kern="1200" baseline="0" dirty="0" smtClean="0">
                          <a:solidFill>
                            <a:schemeClr val="tx1"/>
                          </a:solidFill>
                          <a:latin typeface="+mn-lt"/>
                          <a:ea typeface="+mn-ea"/>
                          <a:cs typeface="+mn-cs"/>
                        </a:rPr>
                        <a:t>Nguyễn </a:t>
                      </a:r>
                      <a:r>
                        <a:rPr lang="en-US" sz="1400" kern="1200" baseline="0" dirty="0" err="1" smtClean="0">
                          <a:solidFill>
                            <a:schemeClr val="tx1"/>
                          </a:solidFill>
                          <a:latin typeface="+mn-lt"/>
                          <a:ea typeface="+mn-ea"/>
                          <a:cs typeface="+mn-cs"/>
                        </a:rPr>
                        <a:t>Thị</a:t>
                      </a:r>
                      <a:r>
                        <a:rPr lang="en-US" sz="1400" kern="1200" baseline="0" dirty="0" smtClean="0">
                          <a:solidFill>
                            <a:schemeClr val="tx1"/>
                          </a:solidFill>
                          <a:latin typeface="+mn-lt"/>
                          <a:ea typeface="+mn-ea"/>
                          <a:cs typeface="+mn-cs"/>
                        </a:rPr>
                        <a:t> Trang: 0969367092, </a:t>
                      </a:r>
                      <a:r>
                        <a:rPr lang="en-US" sz="1400" kern="1200" baseline="0" dirty="0" smtClean="0">
                          <a:solidFill>
                            <a:schemeClr val="tx1"/>
                          </a:solidFill>
                          <a:latin typeface="+mn-lt"/>
                          <a:ea typeface="+mn-ea"/>
                          <a:cs typeface="+mn-cs"/>
                          <a:hlinkClick r:id="rId2"/>
                        </a:rPr>
                        <a:t>trangnt46@viettel.com.vn</a:t>
                      </a:r>
                      <a:r>
                        <a:rPr lang="en-US" sz="1400" kern="1200" baseline="0" dirty="0" smtClean="0">
                          <a:solidFill>
                            <a:schemeClr val="tx1"/>
                          </a:solidFill>
                          <a:latin typeface="+mn-lt"/>
                          <a:ea typeface="+mn-ea"/>
                          <a:cs typeface="+mn-cs"/>
                        </a:rPr>
                        <a:t> </a:t>
                      </a:r>
                    </a:p>
                    <a:p>
                      <a:pPr marL="285750" marR="0" lvl="1" indent="-285750" algn="l" defTabSz="685766" rtl="0" eaLnBrk="1" fontAlgn="auto" latinLnBrk="0" hangingPunct="1">
                        <a:lnSpc>
                          <a:spcPct val="100000"/>
                        </a:lnSpc>
                        <a:spcBef>
                          <a:spcPts val="400"/>
                        </a:spcBef>
                        <a:spcAft>
                          <a:spcPts val="400"/>
                        </a:spcAft>
                        <a:buClrTx/>
                        <a:buSzTx/>
                        <a:buFontTx/>
                        <a:buChar char="-"/>
                        <a:tabLst/>
                        <a:defRPr/>
                      </a:pPr>
                      <a:r>
                        <a:rPr lang="en-US" sz="1400" kern="1200" dirty="0" err="1" smtClean="0">
                          <a:solidFill>
                            <a:schemeClr val="tx1"/>
                          </a:solidFill>
                          <a:latin typeface="+mn-lt"/>
                          <a:ea typeface="+mn-ea"/>
                          <a:cs typeface="+mn-cs"/>
                        </a:rPr>
                        <a:t>Vũ</a:t>
                      </a:r>
                      <a:r>
                        <a:rPr lang="en-US" sz="1400" kern="1200" baseline="0" dirty="0" smtClean="0">
                          <a:solidFill>
                            <a:schemeClr val="tx1"/>
                          </a:solidFill>
                          <a:latin typeface="+mn-lt"/>
                          <a:ea typeface="+mn-ea"/>
                          <a:cs typeface="+mn-cs"/>
                        </a:rPr>
                        <a:t> </a:t>
                      </a:r>
                      <a:r>
                        <a:rPr lang="en-US" sz="1400" kern="1200" baseline="0" dirty="0" err="1" smtClean="0">
                          <a:solidFill>
                            <a:schemeClr val="tx1"/>
                          </a:solidFill>
                          <a:latin typeface="+mn-lt"/>
                          <a:ea typeface="+mn-ea"/>
                          <a:cs typeface="+mn-cs"/>
                        </a:rPr>
                        <a:t>Thị</a:t>
                      </a:r>
                      <a:r>
                        <a:rPr lang="en-US" sz="1400" kern="1200" baseline="0" dirty="0" smtClean="0">
                          <a:solidFill>
                            <a:schemeClr val="tx1"/>
                          </a:solidFill>
                          <a:latin typeface="+mn-lt"/>
                          <a:ea typeface="+mn-ea"/>
                          <a:cs typeface="+mn-cs"/>
                        </a:rPr>
                        <a:t> </a:t>
                      </a:r>
                      <a:r>
                        <a:rPr lang="en-US" sz="1400" kern="1200" baseline="0" dirty="0" err="1" smtClean="0">
                          <a:solidFill>
                            <a:schemeClr val="tx1"/>
                          </a:solidFill>
                          <a:latin typeface="+mn-lt"/>
                          <a:ea typeface="+mn-ea"/>
                          <a:cs typeface="+mn-cs"/>
                        </a:rPr>
                        <a:t>Nhinh</a:t>
                      </a:r>
                      <a:r>
                        <a:rPr lang="en-US" sz="1400" kern="1200" baseline="0" dirty="0" smtClean="0">
                          <a:solidFill>
                            <a:schemeClr val="tx1"/>
                          </a:solidFill>
                          <a:latin typeface="+mn-lt"/>
                          <a:ea typeface="+mn-ea"/>
                          <a:cs typeface="+mn-cs"/>
                        </a:rPr>
                        <a:t>: 0346594338, </a:t>
                      </a:r>
                      <a:r>
                        <a:rPr lang="en-US" sz="1400" kern="1200" baseline="0" dirty="0" smtClean="0">
                          <a:solidFill>
                            <a:schemeClr val="tx1"/>
                          </a:solidFill>
                          <a:latin typeface="+mn-lt"/>
                          <a:ea typeface="+mn-ea"/>
                          <a:cs typeface="+mn-cs"/>
                          <a:hlinkClick r:id="rId3"/>
                        </a:rPr>
                        <a:t>nhinhvt@viettel.com.vn</a:t>
                      </a:r>
                      <a:endParaRPr lang="en-US" sz="1400" kern="1200" baseline="0" dirty="0" smtClean="0">
                        <a:solidFill>
                          <a:schemeClr val="tx1"/>
                        </a:solidFill>
                        <a:latin typeface="+mn-lt"/>
                        <a:ea typeface="+mn-ea"/>
                        <a:cs typeface="+mn-cs"/>
                      </a:endParaRPr>
                    </a:p>
                  </a:txBody>
                  <a:tcPr marL="91444" marR="91444" anchor="ctr"/>
                </a:tc>
                <a:extLst>
                  <a:ext uri="{0D108BD9-81ED-4DB2-BD59-A6C34878D82A}">
                    <a16:rowId xmlns:a16="http://schemas.microsoft.com/office/drawing/2014/main" val="10001"/>
                  </a:ext>
                </a:extLst>
              </a:tr>
              <a:tr h="934724">
                <a:tc>
                  <a:txBody>
                    <a:bodyPr/>
                    <a:lstStyle/>
                    <a:p>
                      <a:pPr marL="0" marR="0" lvl="1" indent="0" algn="ctr" defTabSz="685766" rtl="0" eaLnBrk="1" fontAlgn="auto" latinLnBrk="0" hangingPunct="1">
                        <a:lnSpc>
                          <a:spcPct val="100000"/>
                        </a:lnSpc>
                        <a:spcBef>
                          <a:spcPts val="400"/>
                        </a:spcBef>
                        <a:spcAft>
                          <a:spcPts val="400"/>
                        </a:spcAft>
                        <a:buClrTx/>
                        <a:buSzTx/>
                        <a:buFontTx/>
                        <a:buNone/>
                        <a:tabLst/>
                        <a:defRPr/>
                      </a:pPr>
                      <a:endParaRPr lang="en-US" sz="1400" kern="1200" baseline="0" dirty="0" smtClean="0">
                        <a:solidFill>
                          <a:schemeClr val="tx1"/>
                        </a:solidFill>
                        <a:latin typeface="+mn-lt"/>
                        <a:ea typeface="+mn-ea"/>
                        <a:cs typeface="+mn-cs"/>
                      </a:endParaRPr>
                    </a:p>
                    <a:p>
                      <a:pPr marL="0" marR="0" lvl="1" indent="0" algn="ctr" defTabSz="685766" rtl="0" eaLnBrk="1" fontAlgn="auto" latinLnBrk="0" hangingPunct="1">
                        <a:lnSpc>
                          <a:spcPct val="100000"/>
                        </a:lnSpc>
                        <a:spcBef>
                          <a:spcPts val="400"/>
                        </a:spcBef>
                        <a:spcAft>
                          <a:spcPts val="400"/>
                        </a:spcAft>
                        <a:buClrTx/>
                        <a:buSzTx/>
                        <a:buFontTx/>
                        <a:buNone/>
                        <a:tabLst/>
                        <a:defRPr/>
                      </a:pPr>
                      <a:r>
                        <a:rPr lang="en-US" sz="1400" kern="1200" baseline="0" dirty="0" err="1" smtClean="0">
                          <a:solidFill>
                            <a:schemeClr val="tx1"/>
                          </a:solidFill>
                          <a:latin typeface="+mn-lt"/>
                          <a:ea typeface="+mn-ea"/>
                          <a:cs typeface="+mn-cs"/>
                        </a:rPr>
                        <a:t>Điểm</a:t>
                      </a:r>
                      <a:r>
                        <a:rPr lang="en-US" sz="1400" kern="1200" baseline="0" dirty="0" smtClean="0">
                          <a:solidFill>
                            <a:schemeClr val="tx1"/>
                          </a:solidFill>
                          <a:latin typeface="+mn-lt"/>
                          <a:ea typeface="+mn-ea"/>
                          <a:cs typeface="+mn-cs"/>
                        </a:rPr>
                        <a:t> TNHS</a:t>
                      </a:r>
                    </a:p>
                    <a:p>
                      <a:pPr marL="0" marR="0" lvl="1" indent="0" algn="ctr" defTabSz="685766" rtl="0" eaLnBrk="1" fontAlgn="auto" latinLnBrk="0" hangingPunct="1">
                        <a:lnSpc>
                          <a:spcPct val="100000"/>
                        </a:lnSpc>
                        <a:spcBef>
                          <a:spcPts val="400"/>
                        </a:spcBef>
                        <a:spcAft>
                          <a:spcPts val="400"/>
                        </a:spcAft>
                        <a:buClrTx/>
                        <a:buSzTx/>
                        <a:buFontTx/>
                        <a:buNone/>
                        <a:tabLst/>
                        <a:defRPr/>
                      </a:pPr>
                      <a:endParaRPr lang="en-US" sz="1400" kern="1200" baseline="0" dirty="0" smtClean="0">
                        <a:solidFill>
                          <a:schemeClr val="tx1"/>
                        </a:solidFill>
                        <a:latin typeface="+mn-lt"/>
                        <a:ea typeface="+mn-ea"/>
                        <a:cs typeface="+mn-cs"/>
                      </a:endParaRPr>
                    </a:p>
                  </a:txBody>
                  <a:tcPr marL="91444" marR="91444" anchor="ctr"/>
                </a:tc>
                <a:tc>
                  <a:txBody>
                    <a:bodyPr/>
                    <a:lstStyle/>
                    <a:p>
                      <a:pPr marL="171450" lvl="1" indent="-171450" algn="l" defTabSz="685766" rtl="0" eaLnBrk="1" latinLnBrk="0" hangingPunct="1">
                        <a:lnSpc>
                          <a:spcPct val="100000"/>
                        </a:lnSpc>
                        <a:spcBef>
                          <a:spcPts val="400"/>
                        </a:spcBef>
                        <a:spcAft>
                          <a:spcPts val="400"/>
                        </a:spcAft>
                        <a:buFontTx/>
                        <a:buChar char="-"/>
                      </a:pPr>
                      <a:r>
                        <a:rPr lang="en-US" sz="1400" kern="1200" dirty="0" smtClean="0">
                          <a:solidFill>
                            <a:schemeClr val="tx1"/>
                          </a:solidFill>
                          <a:latin typeface="+mn-lt"/>
                          <a:ea typeface="+mn-ea"/>
                          <a:cs typeface="+mn-cs"/>
                        </a:rPr>
                        <a:t>Hotline: 18008000 </a:t>
                      </a:r>
                      <a:r>
                        <a:rPr lang="en-US" sz="1400" kern="1200" dirty="0" err="1" smtClean="0">
                          <a:solidFill>
                            <a:schemeClr val="tx1"/>
                          </a:solidFill>
                          <a:latin typeface="+mn-lt"/>
                          <a:ea typeface="+mn-ea"/>
                          <a:cs typeface="+mn-cs"/>
                        </a:rPr>
                        <a:t>nhánh</a:t>
                      </a:r>
                      <a:r>
                        <a:rPr lang="en-US" sz="1400" kern="1200" baseline="0" dirty="0" smtClean="0">
                          <a:solidFill>
                            <a:schemeClr val="tx1"/>
                          </a:solidFill>
                          <a:latin typeface="+mn-lt"/>
                          <a:ea typeface="+mn-ea"/>
                          <a:cs typeface="+mn-cs"/>
                        </a:rPr>
                        <a:t> </a:t>
                      </a:r>
                      <a:r>
                        <a:rPr lang="en-US" sz="1400" kern="1200" baseline="0" dirty="0" err="1" smtClean="0">
                          <a:solidFill>
                            <a:schemeClr val="tx1"/>
                          </a:solidFill>
                          <a:latin typeface="+mn-lt"/>
                          <a:ea typeface="+mn-ea"/>
                          <a:cs typeface="+mn-cs"/>
                        </a:rPr>
                        <a:t>số</a:t>
                      </a:r>
                      <a:r>
                        <a:rPr lang="en-US" sz="1400" kern="1200" baseline="0" dirty="0" smtClean="0">
                          <a:solidFill>
                            <a:schemeClr val="tx1"/>
                          </a:solidFill>
                          <a:latin typeface="+mn-lt"/>
                          <a:ea typeface="+mn-ea"/>
                          <a:cs typeface="+mn-cs"/>
                        </a:rPr>
                        <a:t> 2</a:t>
                      </a:r>
                    </a:p>
                  </a:txBody>
                  <a:tcPr marL="91444" marR="91444" anchor="ctr"/>
                </a:tc>
                <a:extLst>
                  <a:ext uri="{0D108BD9-81ED-4DB2-BD59-A6C34878D82A}">
                    <a16:rowId xmlns:a16="http://schemas.microsoft.com/office/drawing/2014/main" val="10002"/>
                  </a:ext>
                </a:extLst>
              </a:tr>
              <a:tr h="450371">
                <a:tc>
                  <a:txBody>
                    <a:bodyPr/>
                    <a:lstStyle/>
                    <a:p>
                      <a:pPr marL="0" marR="0" lvl="1" indent="0" algn="ctr" defTabSz="685766" rtl="0" eaLnBrk="1" fontAlgn="auto" latinLnBrk="0" hangingPunct="1">
                        <a:lnSpc>
                          <a:spcPct val="100000"/>
                        </a:lnSpc>
                        <a:spcBef>
                          <a:spcPts val="400"/>
                        </a:spcBef>
                        <a:spcAft>
                          <a:spcPts val="400"/>
                        </a:spcAft>
                        <a:buClrTx/>
                        <a:buSzTx/>
                        <a:buFont typeface="Wingdings" panose="05000000000000000000" pitchFamily="2" charset="2"/>
                        <a:buNone/>
                        <a:tabLst/>
                        <a:defRPr/>
                      </a:pPr>
                      <a:r>
                        <a:rPr lang="en-US" sz="1400" kern="1200" baseline="0" dirty="0" err="1" smtClean="0">
                          <a:solidFill>
                            <a:schemeClr val="tx1"/>
                          </a:solidFill>
                          <a:latin typeface="+mn-lt"/>
                          <a:ea typeface="+mn-ea"/>
                          <a:cs typeface="+mn-cs"/>
                        </a:rPr>
                        <a:t>Thí</a:t>
                      </a:r>
                      <a:r>
                        <a:rPr lang="en-US" sz="1400" kern="1200" baseline="0" dirty="0" smtClean="0">
                          <a:solidFill>
                            <a:schemeClr val="tx1"/>
                          </a:solidFill>
                          <a:latin typeface="+mn-lt"/>
                          <a:ea typeface="+mn-ea"/>
                          <a:cs typeface="+mn-cs"/>
                        </a:rPr>
                        <a:t> </a:t>
                      </a:r>
                      <a:r>
                        <a:rPr lang="en-US" sz="1400" kern="1200" baseline="0" dirty="0" err="1" smtClean="0">
                          <a:solidFill>
                            <a:schemeClr val="tx1"/>
                          </a:solidFill>
                          <a:latin typeface="+mn-lt"/>
                          <a:ea typeface="+mn-ea"/>
                          <a:cs typeface="+mn-cs"/>
                        </a:rPr>
                        <a:t>sinh</a:t>
                      </a:r>
                      <a:endParaRPr lang="en-US" sz="1400" kern="1200" baseline="0" dirty="0" smtClean="0">
                        <a:solidFill>
                          <a:schemeClr val="tx1"/>
                        </a:solidFill>
                        <a:latin typeface="+mn-lt"/>
                        <a:ea typeface="+mn-ea"/>
                        <a:cs typeface="+mn-cs"/>
                      </a:endParaRPr>
                    </a:p>
                  </a:txBody>
                  <a:tcPr marL="91444" marR="91444" anchor="ctr"/>
                </a:tc>
                <a:tc>
                  <a:txBody>
                    <a:bodyPr/>
                    <a:lstStyle/>
                    <a:p>
                      <a:pPr marL="171450" lvl="1" indent="-171450" algn="l" defTabSz="685766" rtl="0" eaLnBrk="1" latinLnBrk="0" hangingPunct="1">
                        <a:lnSpc>
                          <a:spcPct val="100000"/>
                        </a:lnSpc>
                        <a:spcBef>
                          <a:spcPts val="400"/>
                        </a:spcBef>
                        <a:spcAft>
                          <a:spcPts val="400"/>
                        </a:spcAft>
                        <a:buFontTx/>
                        <a:buChar char="-"/>
                      </a:pPr>
                      <a:r>
                        <a:rPr lang="en-US" sz="1400" kern="1200" dirty="0" smtClean="0">
                          <a:solidFill>
                            <a:schemeClr val="tx1"/>
                          </a:solidFill>
                          <a:latin typeface="+mn-lt"/>
                          <a:ea typeface="+mn-ea"/>
                          <a:cs typeface="+mn-cs"/>
                        </a:rPr>
                        <a:t>Hotline: 18008000 </a:t>
                      </a:r>
                      <a:r>
                        <a:rPr lang="en-US" sz="1400" kern="1200" dirty="0" err="1" smtClean="0">
                          <a:solidFill>
                            <a:schemeClr val="tx1"/>
                          </a:solidFill>
                          <a:latin typeface="+mn-lt"/>
                          <a:ea typeface="+mn-ea"/>
                          <a:cs typeface="+mn-cs"/>
                        </a:rPr>
                        <a:t>nhánh</a:t>
                      </a:r>
                      <a:r>
                        <a:rPr lang="en-US" sz="1400" kern="1200" baseline="0" dirty="0" smtClean="0">
                          <a:solidFill>
                            <a:schemeClr val="tx1"/>
                          </a:solidFill>
                          <a:latin typeface="+mn-lt"/>
                          <a:ea typeface="+mn-ea"/>
                          <a:cs typeface="+mn-cs"/>
                        </a:rPr>
                        <a:t> </a:t>
                      </a:r>
                      <a:r>
                        <a:rPr lang="en-US" sz="1400" kern="1200" baseline="0" dirty="0" err="1" smtClean="0">
                          <a:solidFill>
                            <a:schemeClr val="tx1"/>
                          </a:solidFill>
                          <a:latin typeface="+mn-lt"/>
                          <a:ea typeface="+mn-ea"/>
                          <a:cs typeface="+mn-cs"/>
                        </a:rPr>
                        <a:t>số</a:t>
                      </a:r>
                      <a:r>
                        <a:rPr lang="en-US" sz="1400" kern="1200" baseline="0" dirty="0" smtClean="0">
                          <a:solidFill>
                            <a:schemeClr val="tx1"/>
                          </a:solidFill>
                          <a:latin typeface="+mn-lt"/>
                          <a:ea typeface="+mn-ea"/>
                          <a:cs typeface="+mn-cs"/>
                        </a:rPr>
                        <a:t> 2</a:t>
                      </a:r>
                      <a:endParaRPr lang="en-US" sz="1400" kern="1200" dirty="0" smtClean="0">
                        <a:solidFill>
                          <a:schemeClr val="tx1"/>
                        </a:solidFill>
                        <a:latin typeface="+mn-lt"/>
                        <a:ea typeface="+mn-ea"/>
                        <a:cs typeface="+mn-cs"/>
                      </a:endParaRPr>
                    </a:p>
                  </a:txBody>
                  <a:tcPr marL="91444" marR="91444"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617959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Date Placeholder 3"/>
          <p:cNvSpPr>
            <a:spLocks noGrp="1"/>
          </p:cNvSpPr>
          <p:nvPr>
            <p:ph type="dt" sz="quarter" idx="10"/>
          </p:nvPr>
        </p:nvSpPr>
        <p:spPr>
          <a:xfrm>
            <a:off x="7010400" y="6611938"/>
            <a:ext cx="2133600" cy="246062"/>
          </a:xfrm>
        </p:spPr>
        <p:txBody>
          <a:bodyPr/>
          <a:lstStyle/>
          <a:p>
            <a:pPr>
              <a:defRPr/>
            </a:pPr>
            <a:r>
              <a:rPr lang="en-US" smtClean="0"/>
              <a:t>WWW.HCM.EDU.VN</a:t>
            </a:r>
            <a:endParaRPr lang="en-US"/>
          </a:p>
        </p:txBody>
      </p:sp>
      <p:sp>
        <p:nvSpPr>
          <p:cNvPr id="26" name="Rectangle 25"/>
          <p:cNvSpPr>
            <a:spLocks noChangeArrowheads="1"/>
          </p:cNvSpPr>
          <p:nvPr/>
        </p:nvSpPr>
        <p:spPr bwMode="auto">
          <a:xfrm>
            <a:off x="6096" y="1447800"/>
            <a:ext cx="8915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2300" dirty="0" smtClean="0">
                <a:solidFill>
                  <a:srgbClr val="FF0000"/>
                </a:solidFill>
                <a:latin typeface="Times New Roman" panose="02020603050405020304" pitchFamily="18" charset="0"/>
                <a:cs typeface="Times New Roman" panose="02020603050405020304" pitchFamily="18" charset="0"/>
              </a:rPr>
              <a:t>HỎI ĐÁP</a:t>
            </a:r>
            <a:endParaRPr lang="en-US" altLang="en-US" sz="2400" dirty="0">
              <a:solidFill>
                <a:srgbClr val="FF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4200" y="2079335"/>
            <a:ext cx="3181350" cy="4655634"/>
          </a:xfrm>
          <a:prstGeom prst="rect">
            <a:avLst/>
          </a:prstGeom>
        </p:spPr>
      </p:pic>
    </p:spTree>
    <p:extLst>
      <p:ext uri="{BB962C8B-B14F-4D97-AF65-F5344CB8AC3E}">
        <p14:creationId xmlns:p14="http://schemas.microsoft.com/office/powerpoint/2010/main" val="3733439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5" name="WordArt 5"/>
          <p:cNvSpPr>
            <a:spLocks noChangeArrowheads="1" noChangeShapeType="1" noTextEdit="1"/>
          </p:cNvSpPr>
          <p:nvPr/>
        </p:nvSpPr>
        <p:spPr bwMode="gray">
          <a:xfrm>
            <a:off x="2209800" y="3048000"/>
            <a:ext cx="4343400" cy="609600"/>
          </a:xfrm>
          <a:prstGeom prst="rect">
            <a:avLst/>
          </a:prstGeom>
        </p:spPr>
        <p:txBody>
          <a:bodyPr wrap="none" fromWordArt="1">
            <a:prstTxWarp prst="textDeflate">
              <a:avLst>
                <a:gd name="adj" fmla="val 0"/>
              </a:avLst>
            </a:prstTxWarp>
          </a:bodyPr>
          <a:lstStyle/>
          <a:p>
            <a:pPr algn="ctr"/>
            <a:endParaRPr lang="vi-VN" sz="3600" b="1" kern="10">
              <a:ln w="19050">
                <a:solidFill>
                  <a:srgbClr val="FFFFFF"/>
                </a:solidFill>
                <a:round/>
                <a:headEnd/>
                <a:tailEnd/>
              </a:ln>
              <a:gradFill rotWithShape="1">
                <a:gsLst>
                  <a:gs pos="0">
                    <a:schemeClr val="bg2"/>
                  </a:gs>
                  <a:gs pos="100000">
                    <a:srgbClr val="666666"/>
                  </a:gs>
                </a:gsLst>
                <a:lin ang="0" scaled="1"/>
              </a:gradFill>
              <a:effectLst>
                <a:outerShdw dist="71842" dir="2700000" algn="ctr" rotWithShape="0">
                  <a:schemeClr val="tx1">
                    <a:alpha val="50000"/>
                  </a:schemeClr>
                </a:outerShdw>
              </a:effectLst>
              <a:cs typeface="Arial" panose="020B0604020202020204" pitchFamily="34" charset="0"/>
            </a:endParaRPr>
          </a:p>
        </p:txBody>
      </p:sp>
      <p:pic>
        <p:nvPicPr>
          <p:cNvPr id="5939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0"/>
            <a:ext cx="14192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white">
          <a:xfrm>
            <a:off x="1752600" y="152400"/>
            <a:ext cx="7391400" cy="685800"/>
          </a:xfrm>
          <a:prstGeom prst="rect">
            <a:avLst/>
          </a:prstGeom>
          <a:noFill/>
          <a:ln w="9525">
            <a:noFill/>
            <a:miter lim="800000"/>
            <a:headEnd/>
            <a:tailEnd/>
          </a:ln>
          <a:effectLst/>
        </p:spPr>
        <p:txBody>
          <a:bodyPr anchor="ctr"/>
          <a:lstStyle/>
          <a:p>
            <a:pPr algn="ctr" eaLnBrk="1" hangingPunct="1">
              <a:defRPr/>
            </a:pPr>
            <a:r>
              <a:rPr lang="en-US" sz="2100" b="1" kern="0">
                <a:solidFill>
                  <a:srgbClr val="FF0000"/>
                </a:solidFill>
                <a:latin typeface="Times New Roman" pitchFamily="18" charset="0"/>
                <a:ea typeface="+mj-ea"/>
                <a:cs typeface="Times New Roman" pitchFamily="18" charset="0"/>
              </a:rPr>
              <a:t>SỞ GIÁO DỤC VÀ ĐÀO TẠO THÀNH PHỐ HỒ CHÍ MINH</a:t>
            </a:r>
          </a:p>
        </p:txBody>
      </p:sp>
      <p:sp>
        <p:nvSpPr>
          <p:cNvPr id="59397" name="Rectangle 3"/>
          <p:cNvSpPr>
            <a:spLocks noGrp="1" noChangeArrowheads="1"/>
          </p:cNvSpPr>
          <p:nvPr>
            <p:ph type="subTitle" idx="1"/>
          </p:nvPr>
        </p:nvSpPr>
        <p:spPr>
          <a:xfrm>
            <a:off x="1219200" y="5562600"/>
            <a:ext cx="6934200" cy="533400"/>
          </a:xfrm>
        </p:spPr>
        <p:txBody>
          <a:bodyPr/>
          <a:lstStyle/>
          <a:p>
            <a:pPr eaLnBrk="1" hangingPunct="1"/>
            <a:r>
              <a:rPr lang="en-US" altLang="en-US" sz="1800" smtClean="0">
                <a:latin typeface="Times New Roman" panose="02020603050405020304" pitchFamily="18" charset="0"/>
                <a:cs typeface="Times New Roman" panose="02020603050405020304" pitchFamily="18" charset="0"/>
              </a:rPr>
              <a:t>PHÒNG KHẢO THÍ VÀ KIỂM ĐỊNH CHẤT LƯỢNG GIÁO DỤC</a:t>
            </a:r>
          </a:p>
        </p:txBody>
      </p:sp>
      <p:sp>
        <p:nvSpPr>
          <p:cNvPr id="2" name="Rectangle 1"/>
          <p:cNvSpPr/>
          <p:nvPr/>
        </p:nvSpPr>
        <p:spPr>
          <a:xfrm>
            <a:off x="817751" y="3058855"/>
            <a:ext cx="7263528" cy="538609"/>
          </a:xfrm>
          <a:prstGeom prst="rect">
            <a:avLst/>
          </a:prstGeom>
          <a:noFill/>
        </p:spPr>
        <p:txBody>
          <a:bodyPr wrap="none" lIns="91440" tIns="45720" rIns="91440" bIns="45720">
            <a:spAutoFit/>
          </a:bodyPr>
          <a:lstStyle/>
          <a:p>
            <a:pPr algn="ctr"/>
            <a:r>
              <a:rPr lang="en-US" sz="2900" b="1" cap="none" spc="0"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Rất</a:t>
            </a:r>
            <a:r>
              <a:rPr lang="en-US" sz="2900" b="1" cap="none" spc="0"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cap="none" spc="0"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cám</a:t>
            </a:r>
            <a:r>
              <a:rPr lang="en-US" sz="2900" b="1"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ơn</a:t>
            </a:r>
            <a:r>
              <a:rPr lang="en-US" sz="2900" b="1"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quý</a:t>
            </a:r>
            <a:r>
              <a:rPr lang="en-US" sz="2900" b="1"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thầy</a:t>
            </a:r>
            <a:r>
              <a:rPr lang="en-US" sz="2900" b="1"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cô</a:t>
            </a:r>
            <a:r>
              <a:rPr lang="en-US" sz="2900" b="1"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đã</a:t>
            </a:r>
            <a:r>
              <a:rPr lang="en-US" sz="2900" b="1"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tham</a:t>
            </a:r>
            <a:r>
              <a:rPr lang="en-US" sz="2900" b="1"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dự</a:t>
            </a:r>
            <a:r>
              <a:rPr lang="en-US" sz="2900" b="1"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hội</a:t>
            </a:r>
            <a:r>
              <a:rPr lang="en-US" sz="2900" b="1"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dirty="0" err="1"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nghị</a:t>
            </a:r>
            <a:endParaRPr lang="en-US" sz="2900" b="1" cap="none" spc="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nodePh="1">
                                  <p:stCondLst>
                                    <p:cond delay="0"/>
                                  </p:stCondLst>
                                  <p:endCondLst>
                                    <p:cond evt="begin" delay="0">
                                      <p:tn val="5"/>
                                    </p:cond>
                                  </p:endCondLst>
                                  <p:childTnLst>
                                    <p:set>
                                      <p:cBhvr>
                                        <p:cTn id="6" dur="1" fill="hold">
                                          <p:stCondLst>
                                            <p:cond delay="0"/>
                                          </p:stCondLst>
                                        </p:cTn>
                                        <p:tgtEl>
                                          <p:spTgt spid="87045"/>
                                        </p:tgtEl>
                                        <p:attrNameLst>
                                          <p:attrName>style.visibility</p:attrName>
                                        </p:attrNameLst>
                                      </p:cBhvr>
                                      <p:to>
                                        <p:strVal val="visible"/>
                                      </p:to>
                                    </p:set>
                                    <p:anim calcmode="lin" valueType="num">
                                      <p:cBhvr>
                                        <p:cTn id="7" dur="500" fill="hold"/>
                                        <p:tgtEl>
                                          <p:spTgt spid="87045"/>
                                        </p:tgtEl>
                                        <p:attrNameLst>
                                          <p:attrName>ppt_w</p:attrName>
                                        </p:attrNameLst>
                                      </p:cBhvr>
                                      <p:tavLst>
                                        <p:tav tm="0">
                                          <p:val>
                                            <p:fltVal val="0"/>
                                          </p:val>
                                        </p:tav>
                                        <p:tav tm="100000">
                                          <p:val>
                                            <p:strVal val="#ppt_w"/>
                                          </p:val>
                                        </p:tav>
                                      </p:tavLst>
                                    </p:anim>
                                    <p:anim calcmode="lin" valueType="num">
                                      <p:cBhvr>
                                        <p:cTn id="8" dur="500" fill="hold"/>
                                        <p:tgtEl>
                                          <p:spTgt spid="87045"/>
                                        </p:tgtEl>
                                        <p:attrNameLst>
                                          <p:attrName>ppt_h</p:attrName>
                                        </p:attrNameLst>
                                      </p:cBhvr>
                                      <p:tavLst>
                                        <p:tav tm="0">
                                          <p:val>
                                            <p:fltVal val="0"/>
                                          </p:val>
                                        </p:tav>
                                        <p:tav tm="100000">
                                          <p:val>
                                            <p:strVal val="#ppt_h"/>
                                          </p:val>
                                        </p:tav>
                                      </p:tavLst>
                                    </p:anim>
                                    <p:animEffect transition="in" filter="fade">
                                      <p:cBhvr>
                                        <p:cTn id="9" dur="500"/>
                                        <p:tgtEl>
                                          <p:spTgt spid="870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219200"/>
            <a:ext cx="8839200" cy="3857979"/>
          </a:xfrm>
          <a:prstGeom prst="rect">
            <a:avLst/>
          </a:prstGeom>
        </p:spPr>
        <p:txBody>
          <a:bodyPr wrap="square">
            <a:spAutoFit/>
          </a:bodyPr>
          <a:lstStyle/>
          <a:p>
            <a:pPr marL="285750" lvl="0" indent="-285750">
              <a:lnSpc>
                <a:spcPct val="107000"/>
              </a:lnSpc>
              <a:spcAft>
                <a:spcPts val="800"/>
              </a:spcAft>
              <a:buFont typeface="Wingdings" panose="05000000000000000000" pitchFamily="2" charset="2"/>
              <a:buChar char="Ø"/>
            </a:pP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Sẽ</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phải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nhập</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điểm</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lớp</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12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để</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Bộ</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tiến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hành</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đối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soát</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kết</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quả</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a:t>
            </a:r>
          </a:p>
          <a:p>
            <a:pPr marL="285750" lvl="0" indent="-285750">
              <a:lnSpc>
                <a:spcPct val="107000"/>
              </a:lnSpc>
              <a:spcAft>
                <a:spcPts val="800"/>
              </a:spcAft>
              <a:buFont typeface="Wingdings" panose="05000000000000000000" pitchFamily="2" charset="2"/>
              <a:buChar char="Ø"/>
            </a:pPr>
            <a:endParaRPr lang="en-US" sz="3000" dirty="0" smtClean="0">
              <a:latin typeface="Times New Roman" panose="02020603050405020304" pitchFamily="18" charset="0"/>
              <a:cs typeface="Times New Roman" panose="02020603050405020304" pitchFamily="18" charset="0"/>
            </a:endParaRPr>
          </a:p>
          <a:p>
            <a:pPr marL="285750" lvl="0" indent="-285750">
              <a:lnSpc>
                <a:spcPct val="107000"/>
              </a:lnSpc>
              <a:spcAft>
                <a:spcPts val="800"/>
              </a:spcAft>
              <a:buFont typeface="Wingdings" panose="05000000000000000000" pitchFamily="2" charset="2"/>
              <a:buChar char="Ø"/>
            </a:pPr>
            <a:r>
              <a:rPr lang="en-US" sz="3000" dirty="0" err="1" smtClean="0">
                <a:latin typeface="Times New Roman" panose="02020603050405020304" pitchFamily="18" charset="0"/>
                <a:cs typeface="Times New Roman" panose="02020603050405020304" pitchFamily="18" charset="0"/>
              </a:rPr>
              <a:t>Các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đơn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vị</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có</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thí</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sinh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rớt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tốt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nghiệp</a:t>
            </a:r>
            <a:r>
              <a:rPr lang="en-US" sz="3000" dirty="0" smtClean="0">
                <a:latin typeface="Times New Roman" panose="02020603050405020304" pitchFamily="18" charset="0"/>
                <a:cs typeface="Times New Roman" panose="02020603050405020304" pitchFamily="18" charset="0"/>
              </a:rPr>
              <a:t> THPT </a:t>
            </a:r>
            <a:r>
              <a:rPr lang="en-US" sz="3000" dirty="0" err="1" smtClean="0">
                <a:latin typeface="Times New Roman" panose="02020603050405020304" pitchFamily="18" charset="0"/>
                <a:cs typeface="Times New Roman" panose="02020603050405020304" pitchFamily="18" charset="0"/>
              </a:rPr>
              <a:t>và</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đủ</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điều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kiện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bảo</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lưu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vui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lòng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liên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hệ</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với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thầy</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Trí</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Nhân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để</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nhận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danh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sách</a:t>
            </a:r>
            <a:r>
              <a:rPr lang="en-US" sz="3000" dirty="0">
                <a:latin typeface="Times New Roman" panose="02020603050405020304" pitchFamily="18" charset="0"/>
                <a:cs typeface="Times New Roman" panose="02020603050405020304" pitchFamily="18" charset="0"/>
              </a:rPr>
              <a:t>.</a:t>
            </a:r>
          </a:p>
          <a:p>
            <a:pPr lvl="0">
              <a:lnSpc>
                <a:spcPct val="107000"/>
              </a:lnSpc>
              <a:spcAft>
                <a:spcPts val="800"/>
              </a:spcAft>
            </a:pPr>
            <a:endParaRPr lang="en-US" sz="3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7112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011" y="2971800"/>
            <a:ext cx="8991600" cy="563562"/>
          </a:xfrm>
        </p:spPr>
        <p:txBody>
          <a:bodyPr/>
          <a:lstStyle/>
          <a:p>
            <a:pPr eaLnBrk="1" hangingPunct="1"/>
            <a:r>
              <a:rPr lang="en-US" altLang="en-US" dirty="0" smtClean="0">
                <a:solidFill>
                  <a:srgbClr val="FF0000"/>
                </a:solidFill>
                <a:latin typeface="Times New Roman" panose="02020603050405020304" pitchFamily="18" charset="0"/>
                <a:cs typeface="Times New Roman" panose="02020603050405020304" pitchFamily="18" charset="0"/>
              </a:rPr>
              <a:t>CÁC MỐC THỜI GIAN QUAN TRỌNG</a:t>
            </a:r>
          </a:p>
        </p:txBody>
      </p:sp>
    </p:spTree>
    <p:extLst>
      <p:ext uri="{BB962C8B-B14F-4D97-AF65-F5344CB8AC3E}">
        <p14:creationId xmlns:p14="http://schemas.microsoft.com/office/powerpoint/2010/main" val="665603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547688"/>
            <a:ext cx="8991600" cy="563562"/>
          </a:xfrm>
        </p:spPr>
        <p:txBody>
          <a:bodyPr/>
          <a:lstStyle/>
          <a:p>
            <a:pPr eaLnBrk="1" hangingPunct="1"/>
            <a:r>
              <a:rPr lang="en-US" altLang="en-US" smtClean="0">
                <a:latin typeface="Times New Roman" panose="02020603050405020304" pitchFamily="18" charset="0"/>
                <a:cs typeface="Times New Roman" panose="02020603050405020304" pitchFamily="18" charset="0"/>
              </a:rPr>
              <a:t>Thời gian và công việc các đơn vị thực hiện</a:t>
            </a:r>
            <a:endParaRPr lang="en-US" altLang="en-US" smtClean="0">
              <a:solidFill>
                <a:schemeClr val="accent1"/>
              </a:solidFill>
              <a:latin typeface="Times New Roman" panose="02020603050405020304" pitchFamily="18" charset="0"/>
              <a:cs typeface="Times New Roman" panose="02020603050405020304" pitchFamily="18" charset="0"/>
            </a:endParaRPr>
          </a:p>
        </p:txBody>
      </p:sp>
      <p:graphicFrame>
        <p:nvGraphicFramePr>
          <p:cNvPr id="34890" name="Group 74"/>
          <p:cNvGraphicFramePr>
            <a:graphicFrameLocks noGrp="1"/>
          </p:cNvGraphicFramePr>
          <p:nvPr>
            <p:extLst>
              <p:ext uri="{D42A27DB-BD31-4B8C-83A1-F6EECF244321}">
                <p14:modId xmlns:p14="http://schemas.microsoft.com/office/powerpoint/2010/main" val="931274674"/>
              </p:ext>
            </p:extLst>
          </p:nvPr>
        </p:nvGraphicFramePr>
        <p:xfrm>
          <a:off x="0" y="1219200"/>
          <a:ext cx="9144000" cy="4269385"/>
        </p:xfrm>
        <a:graphic>
          <a:graphicData uri="http://schemas.openxmlformats.org/drawingml/2006/table">
            <a:tbl>
              <a:tblPr/>
              <a:tblGrid>
                <a:gridCol w="2133600">
                  <a:extLst>
                    <a:ext uri="{9D8B030D-6E8A-4147-A177-3AD203B41FA5}">
                      <a16:colId xmlns:a16="http://schemas.microsoft.com/office/drawing/2014/main" val="4183329498"/>
                    </a:ext>
                  </a:extLst>
                </a:gridCol>
                <a:gridCol w="7010400">
                  <a:extLst>
                    <a:ext uri="{9D8B030D-6E8A-4147-A177-3AD203B41FA5}">
                      <a16:colId xmlns:a16="http://schemas.microsoft.com/office/drawing/2014/main" val="411451286"/>
                    </a:ext>
                  </a:extLst>
                </a:gridCol>
              </a:tblGrid>
              <a:tr h="335287">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Nội dung công việc</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a16="http://schemas.microsoft.com/office/drawing/2014/main" val="4023254495"/>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15/6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30/6/2020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Phiếu</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ĐKDT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nhập</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dữ</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liệu</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của</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phần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mềm</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Quản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lý</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38440263"/>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07/7/2020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vi-VN" sz="1800" b="1" kern="1200" dirty="0" smtClean="0">
                          <a:solidFill>
                            <a:schemeClr val="tx1"/>
                          </a:solidFill>
                          <a:effectLst/>
                          <a:latin typeface="Times New Roman" panose="02020603050405020304" pitchFamily="18" charset="0"/>
                          <a:ea typeface="+mn-ea"/>
                          <a:cs typeface="Times New Roman" panose="02020603050405020304" pitchFamily="18" charset="0"/>
                        </a:rPr>
                        <a:t>In danh sách thí sinh ĐKDT theo thứ tự a, b, c,… của tên học sinh; thí sinh ký xác nhận thông tin ĐKDT trên danh sách</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56749630"/>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25/5/2019</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vi-VN"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Phiếu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đăng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ký</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xét</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tốt</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nghiệp</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hồ</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sơ</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kèm</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theo</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vi-VN"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nhập dữ liệu của thí sinh vào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phần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mềm</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QLT</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70954126"/>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16h </a:t>
                      </a:r>
                      <a:r>
                        <a:rPr kumimoji="0" lang="en-US" altLang="en-US" sz="18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15/7/2020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vi-VN" sz="1800" b="1" kern="1200" dirty="0" smtClean="0">
                          <a:solidFill>
                            <a:srgbClr val="FFFF00"/>
                          </a:solidFill>
                          <a:effectLst/>
                          <a:latin typeface="Times New Roman" panose="02020603050405020304" pitchFamily="18" charset="0"/>
                          <a:ea typeface="+mn-ea"/>
                          <a:cs typeface="Times New Roman" panose="02020603050405020304" pitchFamily="18" charset="0"/>
                        </a:rPr>
                        <a:t>Kiểm tra</a:t>
                      </a:r>
                      <a:r>
                        <a:rPr lang="en-US" sz="1800" b="1" kern="1200" dirty="0" smtClean="0">
                          <a:solidFill>
                            <a:srgbClr val="FFFF00"/>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rgbClr val="FFFF00"/>
                          </a:solidFill>
                          <a:effectLst/>
                          <a:latin typeface="Times New Roman" panose="02020603050405020304" pitchFamily="18" charset="0"/>
                          <a:ea typeface="+mn-ea"/>
                          <a:cs typeface="Times New Roman" panose="02020603050405020304" pitchFamily="18" charset="0"/>
                        </a:rPr>
                        <a:t>và</a:t>
                      </a:r>
                      <a:r>
                        <a:rPr lang="en-US" sz="1800" b="1" kern="1200" dirty="0" smtClean="0">
                          <a:solidFill>
                            <a:srgbClr val="FFFF00"/>
                          </a:solidFill>
                          <a:effectLst/>
                          <a:latin typeface="Times New Roman" panose="02020603050405020304" pitchFamily="18" charset="0"/>
                          <a:ea typeface="+mn-ea"/>
                          <a:cs typeface="Times New Roman" panose="02020603050405020304" pitchFamily="18" charset="0"/>
                        </a:rPr>
                        <a:t> </a:t>
                      </a:r>
                      <a:r>
                        <a:rPr lang="vi-VN" sz="1800" b="1" kern="1200" dirty="0" smtClean="0">
                          <a:solidFill>
                            <a:srgbClr val="FFFF00"/>
                          </a:solidFill>
                          <a:effectLst/>
                          <a:latin typeface="Times New Roman" panose="02020603050405020304" pitchFamily="18" charset="0"/>
                          <a:ea typeface="+mn-ea"/>
                          <a:cs typeface="Times New Roman" panose="02020603050405020304" pitchFamily="18" charset="0"/>
                        </a:rPr>
                        <a:t>kiểm tra chéo thông tin thí sinh</a:t>
                      </a:r>
                      <a:r>
                        <a:rPr lang="en-US" sz="1800" b="1" kern="1200" dirty="0" smtClean="0">
                          <a:solidFill>
                            <a:srgbClr val="FFFF00"/>
                          </a:solidFill>
                          <a:effectLst/>
                          <a:latin typeface="Times New Roman" panose="02020603050405020304" pitchFamily="18" charset="0"/>
                          <a:ea typeface="+mn-ea"/>
                          <a:cs typeface="Times New Roman" panose="02020603050405020304" pitchFamily="18" charset="0"/>
                        </a:rPr>
                        <a:t>;</a:t>
                      </a:r>
                      <a:r>
                        <a:rPr lang="vi-VN" sz="1800" b="1" kern="1200" dirty="0" smtClean="0">
                          <a:solidFill>
                            <a:srgbClr val="FFFF00"/>
                          </a:solidFill>
                          <a:effectLst/>
                          <a:latin typeface="Times New Roman" panose="02020603050405020304" pitchFamily="18" charset="0"/>
                          <a:ea typeface="+mn-ea"/>
                          <a:cs typeface="Times New Roman" panose="02020603050405020304" pitchFamily="18" charset="0"/>
                        </a:rPr>
                        <a:t> bàn giao danh sách và Phiếu ĐKDT cho sở GDĐT</a:t>
                      </a:r>
                      <a:endParaRPr kumimoji="0" lang="en-US" altLang="en-US" sz="18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620468778"/>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20/7/2020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vi-VN"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Phiếu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đăng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ký</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xét</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tốt</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nghiệp</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hồ</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sơ</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kèm</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theo</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vi-VN"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nhập dữ liệu của thí sinh vào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phần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mềm</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QLT</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23/7/2020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Thông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báo</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khai</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những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trường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hợp</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không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đủ</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điều</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kiện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dự</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46381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547688"/>
            <a:ext cx="8991600" cy="563562"/>
          </a:xfrm>
        </p:spPr>
        <p:txBody>
          <a:bodyPr/>
          <a:lstStyle/>
          <a:p>
            <a:pPr eaLnBrk="1" hangingPunct="1"/>
            <a:r>
              <a:rPr lang="en-US" altLang="en-US" smtClean="0">
                <a:latin typeface="Times New Roman" panose="02020603050405020304" pitchFamily="18" charset="0"/>
                <a:cs typeface="Times New Roman" panose="02020603050405020304" pitchFamily="18" charset="0"/>
              </a:rPr>
              <a:t>Thời gian và công việc các đơn vị thực hiện</a:t>
            </a:r>
            <a:endParaRPr lang="en-US" altLang="en-US" smtClean="0">
              <a:solidFill>
                <a:schemeClr val="accent1"/>
              </a:solidFill>
              <a:latin typeface="Times New Roman" panose="02020603050405020304" pitchFamily="18" charset="0"/>
              <a:cs typeface="Times New Roman" panose="02020603050405020304" pitchFamily="18" charset="0"/>
            </a:endParaRPr>
          </a:p>
        </p:txBody>
      </p:sp>
      <p:graphicFrame>
        <p:nvGraphicFramePr>
          <p:cNvPr id="34890" name="Group 74"/>
          <p:cNvGraphicFramePr>
            <a:graphicFrameLocks noGrp="1"/>
          </p:cNvGraphicFramePr>
          <p:nvPr>
            <p:extLst>
              <p:ext uri="{D42A27DB-BD31-4B8C-83A1-F6EECF244321}">
                <p14:modId xmlns:p14="http://schemas.microsoft.com/office/powerpoint/2010/main" val="2926959709"/>
              </p:ext>
            </p:extLst>
          </p:nvPr>
        </p:nvGraphicFramePr>
        <p:xfrm>
          <a:off x="0" y="1219200"/>
          <a:ext cx="9144000" cy="3613702"/>
        </p:xfrm>
        <a:graphic>
          <a:graphicData uri="http://schemas.openxmlformats.org/drawingml/2006/table">
            <a:tbl>
              <a:tblPr/>
              <a:tblGrid>
                <a:gridCol w="2133600">
                  <a:extLst>
                    <a:ext uri="{9D8B030D-6E8A-4147-A177-3AD203B41FA5}">
                      <a16:colId xmlns:a16="http://schemas.microsoft.com/office/drawing/2014/main" val="4183329498"/>
                    </a:ext>
                  </a:extLst>
                </a:gridCol>
                <a:gridCol w="7010400">
                  <a:extLst>
                    <a:ext uri="{9D8B030D-6E8A-4147-A177-3AD203B41FA5}">
                      <a16:colId xmlns:a16="http://schemas.microsoft.com/office/drawing/2014/main" val="411451286"/>
                    </a:ext>
                  </a:extLst>
                </a:gridCol>
              </a:tblGrid>
              <a:tr h="335287">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Nội dung công việc</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a16="http://schemas.microsoft.com/office/drawing/2014/main" val="4023254495"/>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01/8/2020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Hoàn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thành</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việc</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in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trả</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Giấy</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báo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dự</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sng"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Ngày</a:t>
                      </a:r>
                      <a:r>
                        <a:rPr kumimoji="0" lang="en-US" altLang="en-US" sz="1800" b="1" i="0" u="sng"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27/8/2020</a:t>
                      </a:r>
                      <a:r>
                        <a:rPr kumimoji="0" lang="en-US" altLang="en-US" sz="2400" b="1" i="0" u="sng"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Công</a:t>
                      </a:r>
                      <a:r>
                        <a:rPr kumimoji="0" lang="en-US" altLang="en-US" sz="18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bố</a:t>
                      </a:r>
                      <a:r>
                        <a:rPr kumimoji="0" lang="en-US" altLang="en-US" sz="18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kết</a:t>
                      </a:r>
                      <a:r>
                        <a:rPr kumimoji="0" lang="en-US" altLang="en-US" sz="18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quả</a:t>
                      </a:r>
                      <a:r>
                        <a:rPr kumimoji="0" lang="en-US" altLang="en-US" sz="18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thi</a:t>
                      </a:r>
                      <a:endParaRPr kumimoji="0" lang="en-US" altLang="en-US" sz="18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5"/>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Trước</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04/9/2020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Cấp</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Giấy</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tốt</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nghiệp</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tạm</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trả</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học</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bạ</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Giấy</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chứng</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kết</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quả</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cho</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27/8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hết</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05/9/2020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Thu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đơn</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phúc</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khảo</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lập</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danh</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sách</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phúc</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khảo</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kể</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từ</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ngày</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bố</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kết</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quả</a:t>
                      </a:r>
                      <a:r>
                        <a:rPr kumimoji="0" lang="en-GB"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18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endPar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8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1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23/9/2020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X</a:t>
                      </a:r>
                      <a:r>
                        <a:rPr kumimoji="0" lang="vi-VN" sz="18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ét công nhận tốt nghiệp THPT sau phúc khảo</a:t>
                      </a:r>
                      <a:endParaRPr kumimoji="0" lang="en-US" sz="1800" b="1" i="0" u="none" strike="noStrike" kern="1200" cap="none" normalizeH="0" baseline="0" dirty="0">
                        <a:ln>
                          <a:noFill/>
                        </a:ln>
                        <a:solidFill>
                          <a:schemeClr val="tx1"/>
                        </a:solidFill>
                        <a:effectLst/>
                        <a:latin typeface="Times New Roman" panose="02020603050405020304" pitchFamily="18" charset="0"/>
                        <a:ea typeface="+mn-ea"/>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09465426"/>
                  </a:ext>
                </a:extLst>
              </a:tr>
            </a:tbl>
          </a:graphicData>
        </a:graphic>
      </p:graphicFrame>
    </p:spTree>
    <p:extLst>
      <p:ext uri="{BB962C8B-B14F-4D97-AF65-F5344CB8AC3E}">
        <p14:creationId xmlns:p14="http://schemas.microsoft.com/office/powerpoint/2010/main" val="11489338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Hướng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dẫn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sử</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dụng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chứng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chỉ</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ngoại</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ngữ</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3" name="Picture 2"/>
          <p:cNvPicPr>
            <a:picLocks noChangeAspect="1"/>
          </p:cNvPicPr>
          <p:nvPr/>
        </p:nvPicPr>
        <p:blipFill>
          <a:blip r:embed="rId2"/>
          <a:stretch>
            <a:fillRect/>
          </a:stretch>
        </p:blipFill>
        <p:spPr>
          <a:xfrm>
            <a:off x="533400" y="1371600"/>
            <a:ext cx="8305799" cy="5029199"/>
          </a:xfrm>
          <a:prstGeom prst="rect">
            <a:avLst/>
          </a:prstGeom>
        </p:spPr>
      </p:pic>
    </p:spTree>
    <p:extLst>
      <p:ext uri="{BB962C8B-B14F-4D97-AF65-F5344CB8AC3E}">
        <p14:creationId xmlns:p14="http://schemas.microsoft.com/office/powerpoint/2010/main" val="1634191280"/>
      </p:ext>
    </p:extLst>
  </p:cSld>
  <p:clrMapOvr>
    <a:masterClrMapping/>
  </p:clrMapOvr>
  <p:timing>
    <p:tnLst>
      <p:par>
        <p:cTn id="1" dur="indefinite" restart="never" nodeType="tmRoot"/>
      </p:par>
    </p:tnLst>
  </p:timing>
</p:sld>
</file>

<file path=ppt/theme/theme1.xml><?xml version="1.0" encoding="utf-8"?>
<a:theme xmlns:a="http://schemas.openxmlformats.org/drawingml/2006/main" name="cdb2004145gl">
  <a:themeElements>
    <a:clrScheme name="sample 3">
      <a:dk1>
        <a:srgbClr val="003366"/>
      </a:dk1>
      <a:lt1>
        <a:srgbClr val="FFFFFF"/>
      </a:lt1>
      <a:dk2>
        <a:srgbClr val="99190B"/>
      </a:dk2>
      <a:lt2>
        <a:srgbClr val="DDDDDD"/>
      </a:lt2>
      <a:accent1>
        <a:srgbClr val="1F63AD"/>
      </a:accent1>
      <a:accent2>
        <a:srgbClr val="D28302"/>
      </a:accent2>
      <a:accent3>
        <a:srgbClr val="FFFFFF"/>
      </a:accent3>
      <a:accent4>
        <a:srgbClr val="002A56"/>
      </a:accent4>
      <a:accent5>
        <a:srgbClr val="ABB7D3"/>
      </a:accent5>
      <a:accent6>
        <a:srgbClr val="BE7602"/>
      </a:accent6>
      <a:hlink>
        <a:srgbClr val="3CA051"/>
      </a:hlink>
      <a:folHlink>
        <a:srgbClr val="97ADB5"/>
      </a:folHlink>
    </a:clrScheme>
    <a:fontScheme name="samp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000066"/>
        </a:dk1>
        <a:lt1>
          <a:srgbClr val="FFFFFF"/>
        </a:lt1>
        <a:dk2>
          <a:srgbClr val="40297B"/>
        </a:dk2>
        <a:lt2>
          <a:srgbClr val="DDDDDD"/>
        </a:lt2>
        <a:accent1>
          <a:srgbClr val="35978E"/>
        </a:accent1>
        <a:accent2>
          <a:srgbClr val="1E86E4"/>
        </a:accent2>
        <a:accent3>
          <a:srgbClr val="FFFFFF"/>
        </a:accent3>
        <a:accent4>
          <a:srgbClr val="000056"/>
        </a:accent4>
        <a:accent5>
          <a:srgbClr val="AEC9C6"/>
        </a:accent5>
        <a:accent6>
          <a:srgbClr val="1A79CF"/>
        </a:accent6>
        <a:hlink>
          <a:srgbClr val="9CAA32"/>
        </a:hlink>
        <a:folHlink>
          <a:srgbClr val="ACB3D0"/>
        </a:folHlink>
      </a:clrScheme>
      <a:clrMap bg1="lt1" tx1="dk1" bg2="lt2" tx2="dk2" accent1="accent1" accent2="accent2" accent3="accent3" accent4="accent4" accent5="accent5" accent6="accent6" hlink="hlink" folHlink="folHlink"/>
    </a:extraClrScheme>
    <a:extraClrScheme>
      <a:clrScheme name="sample 2">
        <a:dk1>
          <a:srgbClr val="000066"/>
        </a:dk1>
        <a:lt1>
          <a:srgbClr val="FFFFFF"/>
        </a:lt1>
        <a:dk2>
          <a:srgbClr val="0F5ABD"/>
        </a:dk2>
        <a:lt2>
          <a:srgbClr val="DDDDDD"/>
        </a:lt2>
        <a:accent1>
          <a:srgbClr val="7061C9"/>
        </a:accent1>
        <a:accent2>
          <a:srgbClr val="53BB9B"/>
        </a:accent2>
        <a:accent3>
          <a:srgbClr val="FFFFFF"/>
        </a:accent3>
        <a:accent4>
          <a:srgbClr val="000056"/>
        </a:accent4>
        <a:accent5>
          <a:srgbClr val="BBB7E1"/>
        </a:accent5>
        <a:accent6>
          <a:srgbClr val="4AA98C"/>
        </a:accent6>
        <a:hlink>
          <a:srgbClr val="57B2D7"/>
        </a:hlink>
        <a:folHlink>
          <a:srgbClr val="BCC8AC"/>
        </a:folHlink>
      </a:clrScheme>
      <a:clrMap bg1="lt1" tx1="dk1" bg2="lt2" tx2="dk2" accent1="accent1" accent2="accent2" accent3="accent3" accent4="accent4" accent5="accent5" accent6="accent6" hlink="hlink" folHlink="folHlink"/>
    </a:extraClrScheme>
    <a:extraClrScheme>
      <a:clrScheme name="sample 3">
        <a:dk1>
          <a:srgbClr val="003366"/>
        </a:dk1>
        <a:lt1>
          <a:srgbClr val="FFFFFF"/>
        </a:lt1>
        <a:dk2>
          <a:srgbClr val="99190B"/>
        </a:dk2>
        <a:lt2>
          <a:srgbClr val="DDDDDD"/>
        </a:lt2>
        <a:accent1>
          <a:srgbClr val="1F63AD"/>
        </a:accent1>
        <a:accent2>
          <a:srgbClr val="D28302"/>
        </a:accent2>
        <a:accent3>
          <a:srgbClr val="FFFFFF"/>
        </a:accent3>
        <a:accent4>
          <a:srgbClr val="002A56"/>
        </a:accent4>
        <a:accent5>
          <a:srgbClr val="ABB7D3"/>
        </a:accent5>
        <a:accent6>
          <a:srgbClr val="BE7602"/>
        </a:accent6>
        <a:hlink>
          <a:srgbClr val="3CA051"/>
        </a:hlink>
        <a:folHlink>
          <a:srgbClr val="97ADB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cdb2004145gl</Template>
  <TotalTime>3164</TotalTime>
  <Words>3146</Words>
  <Application>Microsoft Office PowerPoint</Application>
  <PresentationFormat>On-screen Show (4:3)</PresentationFormat>
  <Paragraphs>274</Paragraphs>
  <Slides>47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Arial</vt:lpstr>
      <vt:lpstr>Calibri</vt:lpstr>
      <vt:lpstr>Tahoma</vt:lpstr>
      <vt:lpstr>Times New Roman</vt:lpstr>
      <vt:lpstr>Verdana</vt:lpstr>
      <vt:lpstr>Wingdings</vt:lpstr>
      <vt:lpstr>cdb2004145gl</vt:lpstr>
      <vt:lpstr>HƯỚNG DẪN LÀM HỒ SƠ THI THPT 2020</vt:lpstr>
      <vt:lpstr>NHỮNG ĐIỂM LƯU Ý TRONG KỲ THI 2020</vt:lpstr>
      <vt:lpstr>PowerPoint Presentation</vt:lpstr>
      <vt:lpstr>PowerPoint Presentation</vt:lpstr>
      <vt:lpstr>PowerPoint Presentation</vt:lpstr>
      <vt:lpstr>CÁC MỐC THỜI GIAN QUAN TRỌNG</vt:lpstr>
      <vt:lpstr>Thời gian và công việc các đơn vị thực hiện</vt:lpstr>
      <vt:lpstr>Thời gian và công việc các đơn vị thực hiện</vt:lpstr>
      <vt:lpstr>Hướng dẫn sử dụng chứng chỉ ngoại ngữ</vt:lpstr>
      <vt:lpstr>Hướng dẫn sử dụng chứng chỉ ngoại ngữ</vt:lpstr>
      <vt:lpstr>Lịch thi</vt:lpstr>
      <vt:lpstr>TUYỂN SINH TRÌNH ĐỘ ĐẠI HỌC;  TRÌNH ĐỘ CAO ĐẲNG NGÀNH ĐÀO GIÁO DỤC MẦM NON NĂM 2020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ĐĂNG KÝ XÉT TUYỂN</vt:lpstr>
      <vt:lpstr>PowerPoint Presentation</vt:lpstr>
      <vt:lpstr>PowerPoint Presentation</vt:lpstr>
      <vt:lpstr>PowerPoint Presentation</vt:lpstr>
      <vt:lpstr>PowerPoint Presentation</vt:lpstr>
      <vt:lpstr>PowerPoint Presentation</vt:lpstr>
      <vt:lpstr>PowerPoint Presentation</vt:lpstr>
      <vt:lpstr>TRÁCH NHIỆM CỦA THÍ SINH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HƯỚNG DẪN NHẬP PHIẾU</vt:lpstr>
      <vt:lpstr>Hướng dẫn nhập phiếu</vt:lpstr>
      <vt:lpstr>Hướng dẫn nhập phiếu</vt:lpstr>
      <vt:lpstr>Hướng dẫn nhập phiếu</vt:lpstr>
      <vt:lpstr>Hướng dẫn nhập phiếu</vt:lpstr>
      <vt:lpstr>Hướng dẫn nhập phiếu</vt:lpstr>
      <vt:lpstr>Hướng dẫn nhập phiếu</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THẢO CHUẨN BỊ CÔNG TÁC TUYỂN SINH LỚP 10 NĂM HỌC 2011 - 2012</dc:title>
  <dc:creator>DANGKHOA</dc:creator>
  <cp:lastModifiedBy>Windows User</cp:lastModifiedBy>
  <cp:revision>278</cp:revision>
  <dcterms:created xsi:type="dcterms:W3CDTF">2011-12-03T13:47:38Z</dcterms:created>
  <dcterms:modified xsi:type="dcterms:W3CDTF">2020-06-16T17:43:08Z</dcterms:modified>
</cp:coreProperties>
</file>